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6"/>
  </p:notesMasterIdLst>
  <p:sldIdLst>
    <p:sldId id="256" r:id="rId2"/>
    <p:sldId id="281" r:id="rId3"/>
    <p:sldId id="264" r:id="rId4"/>
    <p:sldId id="271" r:id="rId5"/>
    <p:sldId id="282" r:id="rId6"/>
    <p:sldId id="283" r:id="rId7"/>
    <p:sldId id="284" r:id="rId8"/>
    <p:sldId id="286" r:id="rId9"/>
    <p:sldId id="259" r:id="rId10"/>
    <p:sldId id="288" r:id="rId11"/>
    <p:sldId id="289" r:id="rId12"/>
    <p:sldId id="290" r:id="rId13"/>
    <p:sldId id="297" r:id="rId14"/>
    <p:sldId id="299" r:id="rId15"/>
    <p:sldId id="292" r:id="rId16"/>
    <p:sldId id="287" r:id="rId17"/>
    <p:sldId id="293" r:id="rId18"/>
    <p:sldId id="276" r:id="rId19"/>
    <p:sldId id="280" r:id="rId20"/>
    <p:sldId id="298" r:id="rId21"/>
    <p:sldId id="279" r:id="rId22"/>
    <p:sldId id="261" r:id="rId23"/>
    <p:sldId id="296" r:id="rId24"/>
    <p:sldId id="29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FDD3033-8CC5-4471-B5FD-661232DB2DCF}">
          <p14:sldIdLst>
            <p14:sldId id="256"/>
          </p14:sldIdLst>
        </p14:section>
        <p14:section name="Introduction" id="{5ACD83A5-6B15-4C7F-869F-B5B5B6982F31}">
          <p14:sldIdLst>
            <p14:sldId id="281"/>
            <p14:sldId id="264"/>
            <p14:sldId id="271"/>
            <p14:sldId id="282"/>
            <p14:sldId id="283"/>
          </p14:sldIdLst>
        </p14:section>
        <p14:section name="Climate Reanalyses &amp; Challenges" id="{3C3A557E-01FD-45AE-B525-84DC73ED2C63}">
          <p14:sldIdLst>
            <p14:sldId id="284"/>
            <p14:sldId id="286"/>
          </p14:sldIdLst>
        </p14:section>
        <p14:section name="KrigR - Workflow" id="{7707144D-0A97-47C8-AFD1-9D02F932A77E}">
          <p14:sldIdLst>
            <p14:sldId id="259"/>
          </p14:sldIdLst>
        </p14:section>
        <p14:section name="KrigR - Downloads" id="{E1FCF18B-8A9E-4734-9432-988AE97BD56C}">
          <p14:sldIdLst>
            <p14:sldId id="288"/>
            <p14:sldId id="289"/>
            <p14:sldId id="290"/>
            <p14:sldId id="297"/>
            <p14:sldId id="299"/>
          </p14:sldIdLst>
        </p14:section>
        <p14:section name="KrigR - Covariates" id="{2F89E4AD-0971-4D44-8418-543DB3F22F13}">
          <p14:sldIdLst>
            <p14:sldId id="292"/>
          </p14:sldIdLst>
        </p14:section>
        <p14:section name="KrigR - Kriging" id="{43169B54-8107-4722-8516-D23D7BD38D75}">
          <p14:sldIdLst>
            <p14:sldId id="287"/>
            <p14:sldId id="293"/>
          </p14:sldIdLst>
        </p14:section>
        <p14:section name="KrigR - Workflow Summary" id="{2F2FFDB6-1272-42E4-A025-5C4974D22E6D}">
          <p14:sldIdLst>
            <p14:sldId id="276"/>
          </p14:sldIdLst>
        </p14:section>
        <p14:section name="Real-World Applications" id="{18071B33-A5DF-43CB-8297-065C63C8005B}">
          <p14:sldIdLst>
            <p14:sldId id="280"/>
            <p14:sldId id="298"/>
            <p14:sldId id="279"/>
          </p14:sldIdLst>
        </p14:section>
        <p14:section name="KrigR Summary" id="{2D518736-F9C5-4BB7-A6E5-B507199E4C72}">
          <p14:sldIdLst>
            <p14:sldId id="261"/>
            <p14:sldId id="296"/>
          </p14:sldIdLst>
        </p14:section>
        <p14:section name="Outlook" id="{F015074B-D03F-45EA-9A6F-96F368E97724}">
          <p14:sldIdLst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1513"/>
    <a:srgbClr val="26585B"/>
    <a:srgbClr val="346D67"/>
    <a:srgbClr val="FF0000"/>
    <a:srgbClr val="A8BC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0.png>
</file>

<file path=ppt/media/image37.png>
</file>

<file path=ppt/media/image370.png>
</file>

<file path=ppt/media/image38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0B670-6CAD-4A0A-889D-6A325A20A4F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DF72AB-6D4F-4E0C-9359-FCE069EAA3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24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4000" y="1447800"/>
            <a:ext cx="11619345" cy="3329581"/>
          </a:xfrm>
        </p:spPr>
        <p:txBody>
          <a:bodyPr anchor="ctr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noFill/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056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729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35480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535471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1468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49656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4631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5556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354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865E184C-12A2-4098-BD7A-E5E87929A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6868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noFill/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554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943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7485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88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2005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3296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Climate Data for your Study using R | Erik Kusch &amp; Richard Davy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093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image" Target="../media/image8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6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artisticPastelsSmooth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5377" y="-22620"/>
            <a:ext cx="565023" cy="7707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5777" y="115592"/>
            <a:ext cx="11337677" cy="8126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043848"/>
            <a:ext cx="12191999" cy="520455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38100"/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65514" y="6337266"/>
            <a:ext cx="4704775" cy="3695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alpha val="6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defRPr>
            </a:lvl1pPr>
          </a:lstStyle>
          <a:p>
            <a:r>
              <a:rPr lang="en-GB" dirty="0" err="1"/>
              <a:t>KrigR</a:t>
            </a:r>
            <a:r>
              <a:rPr lang="en-GB" dirty="0"/>
              <a:t> – Climate Data for your Study using R | </a:t>
            </a:r>
            <a:r>
              <a:rPr lang="en-GB" dirty="0">
                <a:solidFill>
                  <a:srgbClr val="A8BCBD"/>
                </a:solidFill>
              </a:rPr>
              <a:t>Erik Kusch &amp; Richard Davy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0" y="3191"/>
            <a:ext cx="690583" cy="6324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0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0636F-CB63-44B5-9911-C87807F173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1D716CE-D02C-4825-8BEA-027C4C6ED78E}"/>
              </a:ext>
            </a:extLst>
          </p:cNvPr>
          <p:cNvGrpSpPr/>
          <p:nvPr userDrawn="1"/>
        </p:nvGrpSpPr>
        <p:grpSpPr>
          <a:xfrm>
            <a:off x="302400" y="5997599"/>
            <a:ext cx="5042678" cy="721576"/>
            <a:chOff x="302400" y="5997599"/>
            <a:chExt cx="5042678" cy="721576"/>
          </a:xfrm>
        </p:grpSpPr>
        <p:pic>
          <p:nvPicPr>
            <p:cNvPr id="13" name="Au logo">
              <a:extLst>
                <a:ext uri="{FF2B5EF4-FFF2-40B4-BE49-F238E27FC236}">
                  <a16:creationId xmlns:a16="http://schemas.microsoft.com/office/drawing/2014/main" id="{2687A1E0-C9F3-4E89-9D67-96A353B9BFE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400" y="5997599"/>
              <a:ext cx="676000" cy="676523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5250D5C-8908-4883-AFA5-BD1435708F94}"/>
                </a:ext>
              </a:extLst>
            </p:cNvPr>
            <p:cNvSpPr/>
            <p:nvPr userDrawn="1"/>
          </p:nvSpPr>
          <p:spPr>
            <a:xfrm>
              <a:off x="978400" y="6307516"/>
              <a:ext cx="1667818" cy="3993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5000"/>
                </a:lnSpc>
                <a:defRPr/>
              </a:pPr>
              <a:r>
                <a:rPr lang="en-GB" sz="1100" cap="all" spc="40" baseline="0" dirty="0">
                  <a:solidFill>
                    <a:schemeClr val="tx1"/>
                  </a:solidFill>
                  <a:latin typeface="Adobe Song Std L" panose="02020300000000000000" pitchFamily="18" charset="-128"/>
                  <a:ea typeface="Adobe Song Std L" panose="02020300000000000000" pitchFamily="18" charset="-128"/>
                </a:rPr>
                <a:t>AARHUS UNIVERSITY</a:t>
              </a:r>
            </a:p>
            <a:p>
              <a:pPr>
                <a:lnSpc>
                  <a:spcPct val="95000"/>
                </a:lnSpc>
                <a:defRPr/>
              </a:pPr>
              <a:r>
                <a:rPr lang="en-GB" sz="1000" cap="none" spc="40" baseline="0" dirty="0">
                  <a:solidFill>
                    <a:schemeClr val="tx1"/>
                  </a:solidFill>
                  <a:latin typeface="Adobe Song Std L" panose="02020300000000000000" pitchFamily="18" charset="-128"/>
                  <a:ea typeface="Adobe Song Std L" panose="02020300000000000000" pitchFamily="18" charset="-128"/>
                </a:rPr>
                <a:t>Department of Biology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DFF3E21-5CF0-4A39-BCA2-7650F21ED40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8863" y="6331067"/>
              <a:ext cx="776215" cy="388108"/>
            </a:xfrm>
            <a:prstGeom prst="rect">
              <a:avLst/>
            </a:prstGeom>
          </p:spPr>
        </p:pic>
        <p:pic>
          <p:nvPicPr>
            <p:cNvPr id="20" name="Picture 19" descr="A close up of a logo&#10;&#10;Description automatically generated">
              <a:extLst>
                <a:ext uri="{FF2B5EF4-FFF2-40B4-BE49-F238E27FC236}">
                  <a16:creationId xmlns:a16="http://schemas.microsoft.com/office/drawing/2014/main" id="{77F71832-5CE8-44F4-9C90-56D2F795E3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7747" y="6334244"/>
              <a:ext cx="1874980" cy="3792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42672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bg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bg1">
              <a:lumMod val="95000"/>
              <a:lumOff val="5000"/>
            </a:schemeClr>
          </a:solidFill>
          <a:latin typeface="+mn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bg1">
              <a:lumMod val="95000"/>
              <a:lumOff val="5000"/>
            </a:schemeClr>
          </a:solidFill>
          <a:latin typeface="+mn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bg1">
              <a:lumMod val="95000"/>
              <a:lumOff val="5000"/>
            </a:schemeClr>
          </a:solidFill>
          <a:latin typeface="+mn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bg1">
              <a:lumMod val="95000"/>
              <a:lumOff val="5000"/>
            </a:schemeClr>
          </a:solidFill>
          <a:latin typeface="+mn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0.png"/><Relationship Id="rId4" Type="http://schemas.openxmlformats.org/officeDocument/2006/relationships/image" Target="../media/image36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0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13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openxmlformats.org/officeDocument/2006/relationships/image" Target="../media/image23.png"/><Relationship Id="rId12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svg"/><Relationship Id="rId11" Type="http://schemas.openxmlformats.org/officeDocument/2006/relationships/image" Target="../media/image13.png"/><Relationship Id="rId5" Type="http://schemas.openxmlformats.org/officeDocument/2006/relationships/image" Target="../media/image21.png"/><Relationship Id="rId15" Type="http://schemas.openxmlformats.org/officeDocument/2006/relationships/image" Target="../media/image27.jpg"/><Relationship Id="rId10" Type="http://schemas.openxmlformats.org/officeDocument/2006/relationships/image" Target="../media/image26.svg"/><Relationship Id="rId4" Type="http://schemas.openxmlformats.org/officeDocument/2006/relationships/image" Target="../media/image10.png"/><Relationship Id="rId9" Type="http://schemas.openxmlformats.org/officeDocument/2006/relationships/image" Target="../media/image25.png"/><Relationship Id="rId1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hyperlink" Target="https://cds.climate.copernicus.eu/api-how-t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C8DDF-4454-4B9B-A396-53F14F5668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000" y="849746"/>
            <a:ext cx="11619345" cy="2874363"/>
          </a:xfrm>
        </p:spPr>
        <p:txBody>
          <a:bodyPr/>
          <a:lstStyle/>
          <a:p>
            <a:r>
              <a:rPr lang="en-GB" dirty="0"/>
              <a:t>Climate Data with the </a:t>
            </a:r>
            <a:r>
              <a:rPr lang="en-GB" dirty="0">
                <a:latin typeface="Abadi Extra Light" panose="020B0204020104020204" pitchFamily="34" charset="0"/>
              </a:rPr>
              <a:t>KrigR</a:t>
            </a:r>
            <a:r>
              <a:rPr lang="en-GB" dirty="0"/>
              <a:t> Pipeline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008CA7-C798-4396-BA3E-6042EBF5CD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089" y="3798163"/>
            <a:ext cx="10435650" cy="827101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Efficient Data Retrieval and Processing for individual study requirements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5EB6F3-8E9E-4C93-8EA3-9262B4872559}"/>
              </a:ext>
            </a:extLst>
          </p:cNvPr>
          <p:cNvSpPr/>
          <p:nvPr/>
        </p:nvSpPr>
        <p:spPr>
          <a:xfrm>
            <a:off x="414164" y="4699318"/>
            <a:ext cx="1144927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6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Erik Kusch</a:t>
            </a:r>
            <a:r>
              <a:rPr 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, PhD Student</a:t>
            </a:r>
            <a:br>
              <a:rPr 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Department of Biology</a:t>
            </a:r>
            <a:br>
              <a:rPr 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Section for Ecoinformatics &amp; Biodiversity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Center for Biodiversity Dynamics in a Changing World (BIOCHANGE) </a:t>
            </a:r>
            <a:br>
              <a:rPr 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Aarhus University</a:t>
            </a:r>
          </a:p>
        </p:txBody>
      </p:sp>
    </p:spTree>
    <p:extLst>
      <p:ext uri="{BB962C8B-B14F-4D97-AF65-F5344CB8AC3E}">
        <p14:creationId xmlns:p14="http://schemas.microsoft.com/office/powerpoint/2010/main" val="3886871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5BA78-D3BB-42EE-9E50-420013957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Climate Data – The Function 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4063E-0438-499D-86FF-2076F3FC7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CD848-6A54-41CF-8FC1-EFB21EC8C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10</a:t>
            </a:fld>
            <a:endParaRPr lang="en-GB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08537D2F-A7C9-4FAD-9B4F-7DAF10B6B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64AFB0-AFC8-48A6-964F-FA2855620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196" y="1147947"/>
            <a:ext cx="9185606" cy="49963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0D328F1-9B6E-4F59-9A16-6F65B7F218D9}"/>
              </a:ext>
            </a:extLst>
          </p:cNvPr>
          <p:cNvSpPr/>
          <p:nvPr/>
        </p:nvSpPr>
        <p:spPr>
          <a:xfrm>
            <a:off x="5041783" y="1233182"/>
            <a:ext cx="5647019" cy="49111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DDF972-7201-4E49-A754-B82B27D6F18F}"/>
              </a:ext>
            </a:extLst>
          </p:cNvPr>
          <p:cNvCxnSpPr/>
          <p:nvPr/>
        </p:nvCxnSpPr>
        <p:spPr>
          <a:xfrm flipH="1">
            <a:off x="5041783" y="1736390"/>
            <a:ext cx="7969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ight Brace 10">
            <a:extLst>
              <a:ext uri="{FF2B5EF4-FFF2-40B4-BE49-F238E27FC236}">
                <a16:creationId xmlns:a16="http://schemas.microsoft.com/office/drawing/2014/main" id="{11788BDB-2135-4F9C-9433-EC0E82D9B8D8}"/>
              </a:ext>
            </a:extLst>
          </p:cNvPr>
          <p:cNvSpPr/>
          <p:nvPr/>
        </p:nvSpPr>
        <p:spPr>
          <a:xfrm>
            <a:off x="5041783" y="2144559"/>
            <a:ext cx="159391" cy="39964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5DB24-1DAE-4C8E-93C7-AD7A90E93998}"/>
              </a:ext>
            </a:extLst>
          </p:cNvPr>
          <p:cNvSpPr txBox="1"/>
          <p:nvPr/>
        </p:nvSpPr>
        <p:spPr>
          <a:xfrm>
            <a:off x="5838737" y="1582501"/>
            <a:ext cx="1812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Climate Variable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F4BB1E-5B5B-41FF-9A86-2AFE74548CA8}"/>
              </a:ext>
            </a:extLst>
          </p:cNvPr>
          <p:cNvCxnSpPr/>
          <p:nvPr/>
        </p:nvCxnSpPr>
        <p:spPr>
          <a:xfrm flipH="1">
            <a:off x="5041783" y="1994379"/>
            <a:ext cx="7969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15745C9-950B-4FCD-B383-3D28EE7B9FAD}"/>
              </a:ext>
            </a:extLst>
          </p:cNvPr>
          <p:cNvSpPr txBox="1"/>
          <p:nvPr/>
        </p:nvSpPr>
        <p:spPr>
          <a:xfrm>
            <a:off x="5838737" y="1840490"/>
            <a:ext cx="3061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Reanalysis Data Product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36B6A87-75E3-43AF-9009-A0FBC917CF47}"/>
              </a:ext>
            </a:extLst>
          </p:cNvPr>
          <p:cNvCxnSpPr>
            <a:cxnSpLocks/>
          </p:cNvCxnSpPr>
          <p:nvPr/>
        </p:nvCxnSpPr>
        <p:spPr>
          <a:xfrm flipH="1">
            <a:off x="5209836" y="2352087"/>
            <a:ext cx="62890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6F3D651-334A-4799-9949-2868B459CD0E}"/>
              </a:ext>
            </a:extLst>
          </p:cNvPr>
          <p:cNvSpPr txBox="1"/>
          <p:nvPr/>
        </p:nvSpPr>
        <p:spPr>
          <a:xfrm>
            <a:off x="5838737" y="2198198"/>
            <a:ext cx="3061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Time-Window</a:t>
            </a: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95E49352-4F46-4C88-8038-D23B8E78D4FD}"/>
              </a:ext>
            </a:extLst>
          </p:cNvPr>
          <p:cNvSpPr/>
          <p:nvPr/>
        </p:nvSpPr>
        <p:spPr>
          <a:xfrm>
            <a:off x="5033121" y="2692050"/>
            <a:ext cx="159391" cy="39964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E6CCB72-3A8E-4742-859A-2B4702569EF7}"/>
              </a:ext>
            </a:extLst>
          </p:cNvPr>
          <p:cNvCxnSpPr>
            <a:cxnSpLocks/>
          </p:cNvCxnSpPr>
          <p:nvPr/>
        </p:nvCxnSpPr>
        <p:spPr>
          <a:xfrm flipH="1">
            <a:off x="5201174" y="2899578"/>
            <a:ext cx="62890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B909E91-B368-4DFB-A57D-B06BE684ED5D}"/>
              </a:ext>
            </a:extLst>
          </p:cNvPr>
          <p:cNvSpPr txBox="1"/>
          <p:nvPr/>
        </p:nvSpPr>
        <p:spPr>
          <a:xfrm>
            <a:off x="5830075" y="2745689"/>
            <a:ext cx="3061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Temporal Resolution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B8B1306-F86B-4E54-90E2-2F3E6E05BA13}"/>
              </a:ext>
            </a:extLst>
          </p:cNvPr>
          <p:cNvCxnSpPr/>
          <p:nvPr/>
        </p:nvCxnSpPr>
        <p:spPr>
          <a:xfrm flipH="1">
            <a:off x="5033121" y="3254952"/>
            <a:ext cx="7969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EBB01BD-34FC-4E8E-B62D-2B4F47E4F724}"/>
              </a:ext>
            </a:extLst>
          </p:cNvPr>
          <p:cNvSpPr txBox="1"/>
          <p:nvPr/>
        </p:nvSpPr>
        <p:spPr>
          <a:xfrm>
            <a:off x="5830075" y="3101063"/>
            <a:ext cx="3061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Geographical Region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6192F-6864-4ABE-A652-0E86F27473A2}"/>
              </a:ext>
            </a:extLst>
          </p:cNvPr>
          <p:cNvCxnSpPr>
            <a:cxnSpLocks/>
          </p:cNvCxnSpPr>
          <p:nvPr/>
        </p:nvCxnSpPr>
        <p:spPr>
          <a:xfrm flipH="1">
            <a:off x="5033121" y="3524435"/>
            <a:ext cx="7969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F3EC830-67BF-4CC6-9310-CC5FA45DCC77}"/>
              </a:ext>
            </a:extLst>
          </p:cNvPr>
          <p:cNvSpPr txBox="1"/>
          <p:nvPr/>
        </p:nvSpPr>
        <p:spPr>
          <a:xfrm>
            <a:off x="5830074" y="3370546"/>
            <a:ext cx="35472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Directory where NETCDF will be stored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773BED8-47F7-42C7-A868-C7915CEEF611}"/>
              </a:ext>
            </a:extLst>
          </p:cNvPr>
          <p:cNvCxnSpPr/>
          <p:nvPr/>
        </p:nvCxnSpPr>
        <p:spPr>
          <a:xfrm flipH="1">
            <a:off x="5041783" y="3763558"/>
            <a:ext cx="7969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B30E639-1306-4BA4-A550-F05166276988}"/>
              </a:ext>
            </a:extLst>
          </p:cNvPr>
          <p:cNvSpPr txBox="1"/>
          <p:nvPr/>
        </p:nvSpPr>
        <p:spPr>
          <a:xfrm>
            <a:off x="5838737" y="3609669"/>
            <a:ext cx="3061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Name for NETCDF output</a:t>
            </a: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4EFD5A04-C502-4E3C-9C73-175946243C6D}"/>
              </a:ext>
            </a:extLst>
          </p:cNvPr>
          <p:cNvSpPr/>
          <p:nvPr/>
        </p:nvSpPr>
        <p:spPr>
          <a:xfrm>
            <a:off x="5041783" y="3916466"/>
            <a:ext cx="159391" cy="39964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9DC554-78D6-4EA2-96AA-1C91DFF84161}"/>
              </a:ext>
            </a:extLst>
          </p:cNvPr>
          <p:cNvCxnSpPr>
            <a:cxnSpLocks/>
          </p:cNvCxnSpPr>
          <p:nvPr/>
        </p:nvCxnSpPr>
        <p:spPr>
          <a:xfrm flipH="1">
            <a:off x="5209836" y="4123994"/>
            <a:ext cx="62890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30CD1F2-12C7-4313-9E93-B27B3E959E5C}"/>
              </a:ext>
            </a:extLst>
          </p:cNvPr>
          <p:cNvSpPr txBox="1"/>
          <p:nvPr/>
        </p:nvSpPr>
        <p:spPr>
          <a:xfrm>
            <a:off x="5838737" y="3970105"/>
            <a:ext cx="3061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CDS API Credentials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9440CB7-A254-4DCA-93D6-D0EF23F1A5C8}"/>
              </a:ext>
            </a:extLst>
          </p:cNvPr>
          <p:cNvSpPr/>
          <p:nvPr/>
        </p:nvSpPr>
        <p:spPr>
          <a:xfrm>
            <a:off x="1503196" y="4699265"/>
            <a:ext cx="3529925" cy="921358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download_ERA</a:t>
            </a:r>
            <a:r>
              <a:rPr lang="en-GB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()</a:t>
            </a:r>
            <a:r>
              <a:rPr lang="en-GB" sz="1600" dirty="0">
                <a:solidFill>
                  <a:schemeClr val="tx1"/>
                </a:solidFill>
              </a:rPr>
              <a:t> has more arguments.</a:t>
            </a:r>
          </a:p>
        </p:txBody>
      </p:sp>
    </p:spTree>
    <p:extLst>
      <p:ext uri="{BB962C8B-B14F-4D97-AF65-F5344CB8AC3E}">
        <p14:creationId xmlns:p14="http://schemas.microsoft.com/office/powerpoint/2010/main" val="40758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/>
      <p:bldP spid="14" grpId="0"/>
      <p:bldP spid="16" grpId="0"/>
      <p:bldP spid="18" grpId="0" animBg="1"/>
      <p:bldP spid="20" grpId="0"/>
      <p:bldP spid="22" grpId="0"/>
      <p:bldP spid="24" grpId="0"/>
      <p:bldP spid="26" grpId="0"/>
      <p:bldP spid="27" grpId="0" animBg="1"/>
      <p:bldP spid="29" grpId="0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F1D0A-6590-40C2-9D15-59A2F2EE4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Climate Data – Shapefiles &amp; Locations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3E064-1502-4240-BC64-99B0FE695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94743C-902D-4926-8114-9D5E35FE6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11</a:t>
            </a:fld>
            <a:endParaRPr lang="en-GB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91736677-46D6-47D2-8065-E469F302E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FE162E-96EB-496B-AD59-E87FF4752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03196" y="1147947"/>
            <a:ext cx="9185605" cy="499635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337D8F5-A1DA-447F-9BD8-BDCAE673F6F4}"/>
              </a:ext>
            </a:extLst>
          </p:cNvPr>
          <p:cNvSpPr/>
          <p:nvPr/>
        </p:nvSpPr>
        <p:spPr>
          <a:xfrm>
            <a:off x="1977203" y="3082977"/>
            <a:ext cx="2047866" cy="257421"/>
          </a:xfrm>
          <a:prstGeom prst="rect">
            <a:avLst/>
          </a:prstGeom>
          <a:solidFill>
            <a:srgbClr val="B0151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E91A80-227C-4AD4-884E-1077C0F38E75}"/>
              </a:ext>
            </a:extLst>
          </p:cNvPr>
          <p:cNvGrpSpPr/>
          <p:nvPr/>
        </p:nvGrpSpPr>
        <p:grpSpPr>
          <a:xfrm>
            <a:off x="1472711" y="1147947"/>
            <a:ext cx="9185605" cy="4996353"/>
            <a:chOff x="1503196" y="1147947"/>
            <a:chExt cx="9185605" cy="499635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B3D6C49-9A68-433D-8B75-67A44237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503196" y="1147947"/>
              <a:ext cx="9185605" cy="4996353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1721C5-B9CC-4F84-A789-F456EA797CD4}"/>
                </a:ext>
              </a:extLst>
            </p:cNvPr>
            <p:cNvSpPr/>
            <p:nvPr/>
          </p:nvSpPr>
          <p:spPr>
            <a:xfrm>
              <a:off x="1963024" y="3120705"/>
              <a:ext cx="1828800" cy="461394"/>
            </a:xfrm>
            <a:prstGeom prst="rect">
              <a:avLst/>
            </a:prstGeom>
            <a:solidFill>
              <a:srgbClr val="B01513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595BCE1-24A5-47EC-B218-E0B6981AFE6C}"/>
              </a:ext>
            </a:extLst>
          </p:cNvPr>
          <p:cNvSpPr/>
          <p:nvPr/>
        </p:nvSpPr>
        <p:spPr>
          <a:xfrm>
            <a:off x="1503196" y="5018046"/>
            <a:ext cx="3529925" cy="921358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download_ERA</a:t>
            </a:r>
            <a:r>
              <a:rPr lang="en-GB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()</a:t>
            </a:r>
            <a:r>
              <a:rPr lang="en-GB" sz="1600" dirty="0">
                <a:solidFill>
                  <a:schemeClr val="tx1"/>
                </a:solidFill>
              </a:rPr>
              <a:t> can take shapefiles and point-locations.</a:t>
            </a:r>
          </a:p>
        </p:txBody>
      </p:sp>
    </p:spTree>
    <p:extLst>
      <p:ext uri="{BB962C8B-B14F-4D97-AF65-F5344CB8AC3E}">
        <p14:creationId xmlns:p14="http://schemas.microsoft.com/office/powerpoint/2010/main" val="299622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48B0-6AB2-42AE-9609-20C66D958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Climate Data – Time-Series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3FB7B-B4A9-4908-8358-CC3321CB1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C433E4-29CC-475F-AD88-6D1CA13B6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12</a:t>
            </a:fld>
            <a:endParaRPr lang="en-GB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E37B81C1-DF4A-47D5-990D-633689B4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03439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7C40C1-9270-4615-8154-B5422E112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1121" y="1257405"/>
            <a:ext cx="9185606" cy="47774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B6428E-D070-46ED-8A5A-94C205DB2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1123" y="1257405"/>
            <a:ext cx="9185604" cy="47774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130E512-44BF-4F99-B1EB-744E9069386F}"/>
              </a:ext>
            </a:extLst>
          </p:cNvPr>
          <p:cNvSpPr/>
          <p:nvPr/>
        </p:nvSpPr>
        <p:spPr>
          <a:xfrm>
            <a:off x="732389" y="1519354"/>
            <a:ext cx="5335036" cy="261821"/>
          </a:xfrm>
          <a:prstGeom prst="rect">
            <a:avLst/>
          </a:prstGeom>
          <a:solidFill>
            <a:srgbClr val="B0151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286301-5A2D-4DE7-B679-EE041DA073E3}"/>
              </a:ext>
            </a:extLst>
          </p:cNvPr>
          <p:cNvSpPr/>
          <p:nvPr/>
        </p:nvSpPr>
        <p:spPr>
          <a:xfrm>
            <a:off x="6248399" y="1519354"/>
            <a:ext cx="2333626" cy="261821"/>
          </a:xfrm>
          <a:prstGeom prst="rect">
            <a:avLst/>
          </a:prstGeom>
          <a:solidFill>
            <a:srgbClr val="B0151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59E71D-7A11-457D-BA20-92AD9029F76D}"/>
              </a:ext>
            </a:extLst>
          </p:cNvPr>
          <p:cNvSpPr/>
          <p:nvPr/>
        </p:nvSpPr>
        <p:spPr>
          <a:xfrm>
            <a:off x="732389" y="1781303"/>
            <a:ext cx="1153561" cy="261821"/>
          </a:xfrm>
          <a:prstGeom prst="rect">
            <a:avLst/>
          </a:prstGeom>
          <a:solidFill>
            <a:srgbClr val="B0151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CF674D-AA92-4DA0-A05D-A3BE19D2A52C}"/>
              </a:ext>
            </a:extLst>
          </p:cNvPr>
          <p:cNvSpPr/>
          <p:nvPr/>
        </p:nvSpPr>
        <p:spPr>
          <a:xfrm>
            <a:off x="1919486" y="1781303"/>
            <a:ext cx="1023740" cy="261821"/>
          </a:xfrm>
          <a:prstGeom prst="rect">
            <a:avLst/>
          </a:prstGeom>
          <a:solidFill>
            <a:srgbClr val="B0151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9DC5FF0-7D68-42AF-8F5A-367B1DD4C599}"/>
              </a:ext>
            </a:extLst>
          </p:cNvPr>
          <p:cNvSpPr/>
          <p:nvPr/>
        </p:nvSpPr>
        <p:spPr>
          <a:xfrm>
            <a:off x="9406775" y="3896300"/>
            <a:ext cx="2644102" cy="1271024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The </a:t>
            </a:r>
            <a:r>
              <a:rPr lang="en-GB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FUN</a:t>
            </a:r>
            <a:r>
              <a:rPr lang="en-GB" sz="1600" dirty="0">
                <a:solidFill>
                  <a:schemeClr val="tx1"/>
                </a:solidFill>
              </a:rPr>
              <a:t> argument in </a:t>
            </a:r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download_ERA</a:t>
            </a:r>
            <a:r>
              <a:rPr lang="en-GB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()</a:t>
            </a:r>
            <a:r>
              <a:rPr lang="en-GB" sz="1600" dirty="0">
                <a:solidFill>
                  <a:schemeClr val="tx1"/>
                </a:solidFill>
              </a:rPr>
              <a:t> gives you control over aggregate metrics.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66ECA01-D53B-4975-999D-1217831DD30C}"/>
              </a:ext>
            </a:extLst>
          </p:cNvPr>
          <p:cNvSpPr/>
          <p:nvPr/>
        </p:nvSpPr>
        <p:spPr>
          <a:xfrm>
            <a:off x="9376239" y="2043124"/>
            <a:ext cx="2644102" cy="1422600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Setting the </a:t>
            </a:r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TResolution</a:t>
            </a:r>
            <a:r>
              <a:rPr lang="en-GB" sz="1600" dirty="0">
                <a:solidFill>
                  <a:schemeClr val="tx1"/>
                </a:solidFill>
              </a:rPr>
              <a:t> and </a:t>
            </a:r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TStep</a:t>
            </a:r>
            <a:r>
              <a:rPr lang="en-GB" sz="1600" dirty="0">
                <a:solidFill>
                  <a:schemeClr val="tx1"/>
                </a:solidFill>
              </a:rPr>
              <a:t> arguments in </a:t>
            </a:r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download_ERA</a:t>
            </a:r>
            <a:r>
              <a:rPr lang="en-GB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(),</a:t>
            </a:r>
            <a:r>
              <a:rPr lang="en-GB" sz="1600" dirty="0">
                <a:solidFill>
                  <a:schemeClr val="tx1"/>
                </a:solidFill>
              </a:rPr>
              <a:t> you can achieve any temporal resolution you want.</a:t>
            </a:r>
          </a:p>
        </p:txBody>
      </p:sp>
    </p:spTree>
    <p:extLst>
      <p:ext uri="{BB962C8B-B14F-4D97-AF65-F5344CB8AC3E}">
        <p14:creationId xmlns:p14="http://schemas.microsoft.com/office/powerpoint/2010/main" val="10515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48B0-6AB2-42AE-9609-20C66D958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Climate Data – Efficient Downloads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3FB7B-B4A9-4908-8358-CC3321CB1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C433E4-29CC-475F-AD88-6D1CA13B6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13</a:t>
            </a:fld>
            <a:endParaRPr lang="en-GB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E37B81C1-DF4A-47D5-990D-633689B4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5757D6-E8D1-40F4-8F89-A99BEEACE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18" y="1159415"/>
            <a:ext cx="11984361" cy="497341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9109AA4-9631-4210-B1A5-65DC15A5EAE3}"/>
              </a:ext>
            </a:extLst>
          </p:cNvPr>
          <p:cNvSpPr/>
          <p:nvPr/>
        </p:nvSpPr>
        <p:spPr>
          <a:xfrm>
            <a:off x="715777" y="5436764"/>
            <a:ext cx="2475098" cy="261821"/>
          </a:xfrm>
          <a:prstGeom prst="rect">
            <a:avLst/>
          </a:prstGeom>
          <a:solidFill>
            <a:srgbClr val="B0151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F89AE6-01C8-4A01-86EC-0FF3AD15D415}"/>
              </a:ext>
            </a:extLst>
          </p:cNvPr>
          <p:cNvSpPr/>
          <p:nvPr/>
        </p:nvSpPr>
        <p:spPr>
          <a:xfrm>
            <a:off x="6697477" y="5436763"/>
            <a:ext cx="1455923" cy="261821"/>
          </a:xfrm>
          <a:prstGeom prst="rect">
            <a:avLst/>
          </a:prstGeom>
          <a:solidFill>
            <a:srgbClr val="B0151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6C1ECFC-B6E1-4D55-B045-1C8CE5DE1ABD}"/>
              </a:ext>
            </a:extLst>
          </p:cNvPr>
          <p:cNvSpPr/>
          <p:nvPr/>
        </p:nvSpPr>
        <p:spPr>
          <a:xfrm>
            <a:off x="3594564" y="3133725"/>
            <a:ext cx="2434761" cy="1646449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Downloads of less than 100,000 layers of data  can be forced to be staged as one call to the CDS with </a:t>
            </a:r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SingularDL</a:t>
            </a:r>
            <a:r>
              <a:rPr lang="en-GB" sz="16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4A23E5D-3538-4AEE-8F48-9A45CA11894E}"/>
              </a:ext>
            </a:extLst>
          </p:cNvPr>
          <p:cNvSpPr/>
          <p:nvPr/>
        </p:nvSpPr>
        <p:spPr>
          <a:xfrm>
            <a:off x="9580593" y="3133725"/>
            <a:ext cx="2434761" cy="1646449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Downloads can be sped up by staging them in parallel rather than sequentially using </a:t>
            </a:r>
            <a:r>
              <a:rPr lang="en-GB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Cores</a:t>
            </a:r>
            <a:r>
              <a:rPr lang="en-GB" sz="16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482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48B0-6AB2-42AE-9609-20C66D958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Climate Data – Consideration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3FB7B-B4A9-4908-8358-CC3321CB1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C433E4-29CC-475F-AD88-6D1CA13B6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14</a:t>
            </a:fld>
            <a:endParaRPr lang="en-GB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E37B81C1-DF4A-47D5-990D-633689B4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5757D6-E8D1-40F4-8F89-A99BEEACE6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103818" y="1159415"/>
            <a:ext cx="5992182" cy="497341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FE993C-D3DC-45D6-8155-5BFA2F5DE600}"/>
              </a:ext>
            </a:extLst>
          </p:cNvPr>
          <p:cNvSpPr/>
          <p:nvPr/>
        </p:nvSpPr>
        <p:spPr>
          <a:xfrm>
            <a:off x="725302" y="1902989"/>
            <a:ext cx="2475098" cy="261821"/>
          </a:xfrm>
          <a:prstGeom prst="rect">
            <a:avLst/>
          </a:prstGeom>
          <a:solidFill>
            <a:srgbClr val="B0151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B9B4E11-C792-41EC-A3AC-24E33872C132}"/>
              </a:ext>
            </a:extLst>
          </p:cNvPr>
          <p:cNvSpPr/>
          <p:nvPr/>
        </p:nvSpPr>
        <p:spPr>
          <a:xfrm>
            <a:off x="6223733" y="1336423"/>
            <a:ext cx="5829721" cy="1646449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Climate variables which are provided as cumulative records can be back-transformed into individual records by toggling the </a:t>
            </a:r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PrecipFix</a:t>
            </a:r>
            <a:r>
              <a:rPr lang="en-GB" sz="1600" dirty="0">
                <a:solidFill>
                  <a:schemeClr val="tx1"/>
                </a:solidFill>
              </a:rPr>
              <a:t> argument.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6C90915-525A-4D11-A035-AAD85F35F1B5}"/>
              </a:ext>
            </a:extLst>
          </p:cNvPr>
          <p:cNvGrpSpPr/>
          <p:nvPr/>
        </p:nvGrpSpPr>
        <p:grpSpPr>
          <a:xfrm>
            <a:off x="6199818" y="3204594"/>
            <a:ext cx="5565193" cy="1551964"/>
            <a:chOff x="6199818" y="3204594"/>
            <a:chExt cx="5565193" cy="155196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4DF1868-11F8-4CA7-8B3D-C4C820EDD9B3}"/>
                </a:ext>
              </a:extLst>
            </p:cNvPr>
            <p:cNvSpPr/>
            <p:nvPr/>
          </p:nvSpPr>
          <p:spPr>
            <a:xfrm>
              <a:off x="7743038" y="4257203"/>
              <a:ext cx="260059" cy="2852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C79C258-4D01-41E3-8E98-FF23B74BE298}"/>
                </a:ext>
              </a:extLst>
            </p:cNvPr>
            <p:cNvSpPr/>
            <p:nvPr/>
          </p:nvSpPr>
          <p:spPr>
            <a:xfrm>
              <a:off x="7743038" y="3837169"/>
              <a:ext cx="260059" cy="420034"/>
            </a:xfrm>
            <a:prstGeom prst="rect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E6CAC7-2DE5-4FB2-8B84-0D21E50CFF6D}"/>
                </a:ext>
              </a:extLst>
            </p:cNvPr>
            <p:cNvSpPr/>
            <p:nvPr/>
          </p:nvSpPr>
          <p:spPr>
            <a:xfrm>
              <a:off x="7743037" y="3391040"/>
              <a:ext cx="260059" cy="28522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379D5F3-9F28-4C42-857F-DBDC4A33513C}"/>
                </a:ext>
              </a:extLst>
            </p:cNvPr>
            <p:cNvSpPr/>
            <p:nvPr/>
          </p:nvSpPr>
          <p:spPr>
            <a:xfrm>
              <a:off x="7743038" y="3686751"/>
              <a:ext cx="260059" cy="150417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19F2DF7-2DC7-4CBE-ADDB-D6626E6EF28D}"/>
                </a:ext>
              </a:extLst>
            </p:cNvPr>
            <p:cNvSpPr/>
            <p:nvPr/>
          </p:nvSpPr>
          <p:spPr>
            <a:xfrm>
              <a:off x="7257873" y="4257203"/>
              <a:ext cx="260059" cy="2852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72D8A9C-5B49-4D18-8821-DF3C1599D5F8}"/>
                </a:ext>
              </a:extLst>
            </p:cNvPr>
            <p:cNvSpPr/>
            <p:nvPr/>
          </p:nvSpPr>
          <p:spPr>
            <a:xfrm>
              <a:off x="7257873" y="3837169"/>
              <a:ext cx="260059" cy="420034"/>
            </a:xfrm>
            <a:prstGeom prst="rect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153EA6C-3366-4784-99A9-1B92FE2A8130}"/>
                </a:ext>
              </a:extLst>
            </p:cNvPr>
            <p:cNvSpPr/>
            <p:nvPr/>
          </p:nvSpPr>
          <p:spPr>
            <a:xfrm>
              <a:off x="7257873" y="3686751"/>
              <a:ext cx="260059" cy="150417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903BEC3-5A55-4DB5-8B66-8C8EEA00FD68}"/>
                </a:ext>
              </a:extLst>
            </p:cNvPr>
            <p:cNvSpPr/>
            <p:nvPr/>
          </p:nvSpPr>
          <p:spPr>
            <a:xfrm>
              <a:off x="6772708" y="4257203"/>
              <a:ext cx="260059" cy="2852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D73832D-3D65-438B-8DD2-A264D2AB9F63}"/>
                </a:ext>
              </a:extLst>
            </p:cNvPr>
            <p:cNvSpPr/>
            <p:nvPr/>
          </p:nvSpPr>
          <p:spPr>
            <a:xfrm>
              <a:off x="6772708" y="3837169"/>
              <a:ext cx="260059" cy="420034"/>
            </a:xfrm>
            <a:prstGeom prst="rect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2986280-0DC2-4098-BE0F-BE039CCA885A}"/>
                </a:ext>
              </a:extLst>
            </p:cNvPr>
            <p:cNvSpPr/>
            <p:nvPr/>
          </p:nvSpPr>
          <p:spPr>
            <a:xfrm>
              <a:off x="6287542" y="4257203"/>
              <a:ext cx="260059" cy="2852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F1907BA-5CE6-4041-A298-1BF68456F58F}"/>
                </a:ext>
              </a:extLst>
            </p:cNvPr>
            <p:cNvSpPr/>
            <p:nvPr/>
          </p:nvSpPr>
          <p:spPr>
            <a:xfrm>
              <a:off x="9937453" y="4261022"/>
              <a:ext cx="260059" cy="2852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307E4B-8B10-4556-A3BC-4D476A4594E9}"/>
                </a:ext>
              </a:extLst>
            </p:cNvPr>
            <p:cNvSpPr/>
            <p:nvPr/>
          </p:nvSpPr>
          <p:spPr>
            <a:xfrm>
              <a:off x="10422618" y="4122395"/>
              <a:ext cx="260059" cy="420034"/>
            </a:xfrm>
            <a:prstGeom prst="rect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8061CC9-A874-4532-9B9D-51FAB0375278}"/>
                </a:ext>
              </a:extLst>
            </p:cNvPr>
            <p:cNvSpPr/>
            <p:nvPr/>
          </p:nvSpPr>
          <p:spPr>
            <a:xfrm>
              <a:off x="11391383" y="4253952"/>
              <a:ext cx="260059" cy="28522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35BE5A3-E5FA-435B-ABEB-6EE7AE4A7A0F}"/>
                </a:ext>
              </a:extLst>
            </p:cNvPr>
            <p:cNvSpPr/>
            <p:nvPr/>
          </p:nvSpPr>
          <p:spPr>
            <a:xfrm>
              <a:off x="10907783" y="4396565"/>
              <a:ext cx="260059" cy="150417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7DECB5-420D-4B28-A3AE-9E71C193480F}"/>
                </a:ext>
              </a:extLst>
            </p:cNvPr>
            <p:cNvSpPr/>
            <p:nvPr/>
          </p:nvSpPr>
          <p:spPr>
            <a:xfrm>
              <a:off x="6199818" y="3204594"/>
              <a:ext cx="2087187" cy="1551964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5660487-01B1-4ED5-8810-0572F78BDAF1}"/>
                </a:ext>
              </a:extLst>
            </p:cNvPr>
            <p:cNvSpPr/>
            <p:nvPr/>
          </p:nvSpPr>
          <p:spPr>
            <a:xfrm>
              <a:off x="9677824" y="3204594"/>
              <a:ext cx="2087187" cy="1551964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992A5AD-6D72-4417-B092-2EED49862366}"/>
                </a:ext>
              </a:extLst>
            </p:cNvPr>
            <p:cNvCxnSpPr>
              <a:stCxn id="9" idx="3"/>
              <a:endCxn id="30" idx="1"/>
            </p:cNvCxnSpPr>
            <p:nvPr/>
          </p:nvCxnSpPr>
          <p:spPr>
            <a:xfrm>
              <a:off x="8287005" y="3980576"/>
              <a:ext cx="13908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3748D3D-07E0-4C34-8990-E385C3D23DA7}"/>
                </a:ext>
              </a:extLst>
            </p:cNvPr>
            <p:cNvSpPr txBox="1"/>
            <p:nvPr/>
          </p:nvSpPr>
          <p:spPr>
            <a:xfrm>
              <a:off x="8495617" y="3611244"/>
              <a:ext cx="114461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800" dirty="0" err="1">
                  <a:solidFill>
                    <a:schemeClr val="bg1"/>
                  </a:solidFill>
                  <a:latin typeface="Abadi Extra Light" panose="020B0204020104020204" pitchFamily="34" charset="0"/>
                </a:rPr>
                <a:t>PrecipFix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3251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2DC3A-8E18-4B49-AD98-FEE8D2E3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Covariates – The Function 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1183E-2FA2-4A6A-BAD0-455FE06DC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AB9D32-1E57-4D46-A59C-35EAD032A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15</a:t>
            </a:fld>
            <a:endParaRPr lang="en-GB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635F8070-B34C-4344-A431-3959CBFE8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C1A114-D10B-4979-9704-3128A371C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190" y="1147947"/>
            <a:ext cx="7354327" cy="499635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E3D839-ECDA-48C6-B184-3CEB6ABD1E2B}"/>
              </a:ext>
            </a:extLst>
          </p:cNvPr>
          <p:cNvCxnSpPr/>
          <p:nvPr/>
        </p:nvCxnSpPr>
        <p:spPr>
          <a:xfrm flipH="1">
            <a:off x="2609762" y="1498964"/>
            <a:ext cx="7969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B76416D-5A08-4327-82C4-82A29D4D09FD}"/>
              </a:ext>
            </a:extLst>
          </p:cNvPr>
          <p:cNvSpPr txBox="1"/>
          <p:nvPr/>
        </p:nvSpPr>
        <p:spPr>
          <a:xfrm>
            <a:off x="3406715" y="1345075"/>
            <a:ext cx="3133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Data you want to downscale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4D632E-D8D5-4673-849D-24F7B45D7749}"/>
              </a:ext>
            </a:extLst>
          </p:cNvPr>
          <p:cNvCxnSpPr>
            <a:cxnSpLocks/>
          </p:cNvCxnSpPr>
          <p:nvPr/>
        </p:nvCxnSpPr>
        <p:spPr>
          <a:xfrm flipH="1">
            <a:off x="2273329" y="1726443"/>
            <a:ext cx="113338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B97F3D2-F04C-4447-91B0-41299C905EAA}"/>
              </a:ext>
            </a:extLst>
          </p:cNvPr>
          <p:cNvSpPr txBox="1"/>
          <p:nvPr/>
        </p:nvSpPr>
        <p:spPr>
          <a:xfrm>
            <a:off x="3406716" y="1572554"/>
            <a:ext cx="7829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Target resolution (either a number, or a raster object whose resolution to match)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D493A11-0B16-4CFC-A6F9-A5BF85004443}"/>
              </a:ext>
            </a:extLst>
          </p:cNvPr>
          <p:cNvCxnSpPr>
            <a:cxnSpLocks/>
          </p:cNvCxnSpPr>
          <p:nvPr/>
        </p:nvCxnSpPr>
        <p:spPr>
          <a:xfrm flipH="1">
            <a:off x="2340004" y="1960630"/>
            <a:ext cx="106671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4A4F10-F90D-48D9-AFC2-12DC9DA6253C}"/>
              </a:ext>
            </a:extLst>
          </p:cNvPr>
          <p:cNvSpPr txBox="1"/>
          <p:nvPr/>
        </p:nvSpPr>
        <p:spPr>
          <a:xfrm>
            <a:off x="3406716" y="1806741"/>
            <a:ext cx="7105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Optional, shapefiles or points like specified in </a:t>
            </a:r>
            <a:r>
              <a:rPr lang="en-GB" sz="1400" dirty="0" err="1">
                <a:solidFill>
                  <a:schemeClr val="bg1"/>
                </a:solidFill>
                <a:latin typeface="Abadi Extra Light" panose="020B0204020104020204" pitchFamily="34" charset="0"/>
              </a:rPr>
              <a:t>download_ERA</a:t>
            </a:r>
            <a:r>
              <a:rPr lang="en-GB" sz="1400" dirty="0">
                <a:solidFill>
                  <a:schemeClr val="bg1"/>
                </a:solidFill>
                <a:latin typeface="Abadi Extra Light" panose="020B0204020104020204" pitchFamily="34" charset="0"/>
              </a:rPr>
              <a:t>()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EE9A583-9A65-4479-81CB-53C90DDD6BAE}"/>
              </a:ext>
            </a:extLst>
          </p:cNvPr>
          <p:cNvCxnSpPr>
            <a:cxnSpLocks/>
          </p:cNvCxnSpPr>
          <p:nvPr/>
        </p:nvCxnSpPr>
        <p:spPr>
          <a:xfrm flipH="1">
            <a:off x="2740054" y="2188109"/>
            <a:ext cx="66666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9EC4952-9DB8-481C-9E4F-2B7D7390E7C5}"/>
              </a:ext>
            </a:extLst>
          </p:cNvPr>
          <p:cNvSpPr txBox="1"/>
          <p:nvPr/>
        </p:nvSpPr>
        <p:spPr>
          <a:xfrm>
            <a:off x="3406716" y="2034220"/>
            <a:ext cx="64008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Whether to keep the GMTED 2010 data set on your hard drive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764A213-E81E-4E64-8319-963F213EC001}"/>
              </a:ext>
            </a:extLst>
          </p:cNvPr>
          <p:cNvSpPr/>
          <p:nvPr/>
        </p:nvSpPr>
        <p:spPr>
          <a:xfrm>
            <a:off x="7736116" y="3040795"/>
            <a:ext cx="4288283" cy="1202353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KrigR provides USGS GMTED 2010 digital elevation model data as interpolation covariates.</a:t>
            </a:r>
          </a:p>
        </p:txBody>
      </p:sp>
    </p:spTree>
    <p:extLst>
      <p:ext uri="{BB962C8B-B14F-4D97-AF65-F5344CB8AC3E}">
        <p14:creationId xmlns:p14="http://schemas.microsoft.com/office/powerpoint/2010/main" val="3186264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3258-1764-4AAD-99B7-C97FE9277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C8A1812-8A35-4FFC-8F46-14DF10B364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309" y="1147947"/>
            <a:ext cx="8684797" cy="49963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AAAD8A-7478-4FFD-971C-7A5EA61E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Kriging – The Function Call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086D6E-6D95-408A-92D7-58D9A16CC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16</a:t>
            </a:fld>
            <a:endParaRPr lang="en-GB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A02674F4-4C93-47D8-BDC9-6425FA4B2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A5CFFF9-0738-446F-828E-F3D1C41CD71B}"/>
              </a:ext>
            </a:extLst>
          </p:cNvPr>
          <p:cNvSpPr/>
          <p:nvPr/>
        </p:nvSpPr>
        <p:spPr>
          <a:xfrm>
            <a:off x="1252105" y="4190142"/>
            <a:ext cx="3529925" cy="1445031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krigR</a:t>
            </a:r>
            <a:r>
              <a:rPr lang="en-GB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()</a:t>
            </a:r>
            <a:r>
              <a:rPr lang="en-GB" sz="1600" dirty="0">
                <a:solidFill>
                  <a:schemeClr val="tx1"/>
                </a:solidFill>
              </a:rPr>
              <a:t> gives you parallel processing of multi-layer </a:t>
            </a:r>
            <a:r>
              <a:rPr lang="en-GB" sz="1600" dirty="0" err="1">
                <a:solidFill>
                  <a:schemeClr val="tx1"/>
                </a:solidFill>
              </a:rPr>
              <a:t>rasters</a:t>
            </a:r>
            <a:r>
              <a:rPr lang="en-GB" sz="1600" dirty="0">
                <a:solidFill>
                  <a:schemeClr val="tx1"/>
                </a:solidFill>
              </a:rPr>
              <a:t> and allows for pausing and restarting kriging via temporary files.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02FD21-1CA8-43BE-92E6-D029649B3BE8}"/>
              </a:ext>
            </a:extLst>
          </p:cNvPr>
          <p:cNvSpPr/>
          <p:nvPr/>
        </p:nvSpPr>
        <p:spPr>
          <a:xfrm>
            <a:off x="5041783" y="1233182"/>
            <a:ext cx="5647019" cy="49111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9789156-07A6-4A85-931C-10CC5AAA0923}"/>
              </a:ext>
            </a:extLst>
          </p:cNvPr>
          <p:cNvCxnSpPr>
            <a:cxnSpLocks/>
          </p:cNvCxnSpPr>
          <p:nvPr/>
        </p:nvCxnSpPr>
        <p:spPr>
          <a:xfrm flipH="1">
            <a:off x="3120704" y="1744779"/>
            <a:ext cx="221469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4C41134-D144-4917-A2FA-50330FFA64ED}"/>
              </a:ext>
            </a:extLst>
          </p:cNvPr>
          <p:cNvSpPr txBox="1"/>
          <p:nvPr/>
        </p:nvSpPr>
        <p:spPr>
          <a:xfrm>
            <a:off x="5335396" y="1590890"/>
            <a:ext cx="4387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Data you want to downscale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DA30993-F57F-4D38-8501-EA17CD4B6AF0}"/>
              </a:ext>
            </a:extLst>
          </p:cNvPr>
          <p:cNvCxnSpPr>
            <a:cxnSpLocks/>
          </p:cNvCxnSpPr>
          <p:nvPr/>
        </p:nvCxnSpPr>
        <p:spPr>
          <a:xfrm flipH="1">
            <a:off x="4790114" y="2006825"/>
            <a:ext cx="54528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F5720E4-59E4-433B-A9E4-FB405E52C2D0}"/>
              </a:ext>
            </a:extLst>
          </p:cNvPr>
          <p:cNvSpPr txBox="1"/>
          <p:nvPr/>
        </p:nvSpPr>
        <p:spPr>
          <a:xfrm>
            <a:off x="5335395" y="1852936"/>
            <a:ext cx="4387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Covariates at training resolution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79BA7B9-C545-4AFC-8ACA-0ACC5333D7D2}"/>
              </a:ext>
            </a:extLst>
          </p:cNvPr>
          <p:cNvCxnSpPr>
            <a:cxnSpLocks/>
          </p:cNvCxnSpPr>
          <p:nvPr/>
        </p:nvCxnSpPr>
        <p:spPr>
          <a:xfrm flipH="1">
            <a:off x="4613944" y="2241890"/>
            <a:ext cx="7301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E120F9E-EADB-4B0B-9407-6A47091CF7CF}"/>
              </a:ext>
            </a:extLst>
          </p:cNvPr>
          <p:cNvSpPr txBox="1"/>
          <p:nvPr/>
        </p:nvSpPr>
        <p:spPr>
          <a:xfrm>
            <a:off x="5344057" y="2088001"/>
            <a:ext cx="4387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Covariates at target resolution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1134065-72CA-4D11-BAA2-154437A9254B}"/>
              </a:ext>
            </a:extLst>
          </p:cNvPr>
          <p:cNvCxnSpPr>
            <a:cxnSpLocks/>
          </p:cNvCxnSpPr>
          <p:nvPr/>
        </p:nvCxnSpPr>
        <p:spPr>
          <a:xfrm flipH="1">
            <a:off x="2457974" y="2484644"/>
            <a:ext cx="289474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6A9A8EF-ABB0-4BA8-9B7B-E53A471D9399}"/>
              </a:ext>
            </a:extLst>
          </p:cNvPr>
          <p:cNvSpPr txBox="1"/>
          <p:nvPr/>
        </p:nvSpPr>
        <p:spPr>
          <a:xfrm>
            <a:off x="5352719" y="2330755"/>
            <a:ext cx="4387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How many cores to use for kriging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9C6CEBB-D5E0-41CD-AEC5-330107EE8331}"/>
              </a:ext>
            </a:extLst>
          </p:cNvPr>
          <p:cNvCxnSpPr>
            <a:cxnSpLocks/>
          </p:cNvCxnSpPr>
          <p:nvPr/>
        </p:nvCxnSpPr>
        <p:spPr>
          <a:xfrm flipH="1">
            <a:off x="2374084" y="2746690"/>
            <a:ext cx="29872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2C951C3-B4E6-4D5C-9662-559E0AD51E74}"/>
              </a:ext>
            </a:extLst>
          </p:cNvPr>
          <p:cNvSpPr txBox="1"/>
          <p:nvPr/>
        </p:nvSpPr>
        <p:spPr>
          <a:xfrm>
            <a:off x="5361381" y="2592801"/>
            <a:ext cx="4387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Localisation of kriging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5900D0E-2CCA-4A01-8909-BE5B73D40AF9}"/>
              </a:ext>
            </a:extLst>
          </p:cNvPr>
          <p:cNvCxnSpPr>
            <a:cxnSpLocks/>
          </p:cNvCxnSpPr>
          <p:nvPr/>
        </p:nvCxnSpPr>
        <p:spPr>
          <a:xfrm flipH="1">
            <a:off x="2944535" y="2965267"/>
            <a:ext cx="24255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107FC373-1764-4AAF-A5D0-B5A5ECAB4173}"/>
              </a:ext>
            </a:extLst>
          </p:cNvPr>
          <p:cNvSpPr txBox="1"/>
          <p:nvPr/>
        </p:nvSpPr>
        <p:spPr>
          <a:xfrm>
            <a:off x="5370043" y="2811378"/>
            <a:ext cx="4387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Directory where NETCDF will be stored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2D15D90-70C0-44D1-9D76-2CEDA37EFA91}"/>
              </a:ext>
            </a:extLst>
          </p:cNvPr>
          <p:cNvCxnSpPr>
            <a:cxnSpLocks/>
          </p:cNvCxnSpPr>
          <p:nvPr/>
        </p:nvCxnSpPr>
        <p:spPr>
          <a:xfrm flipH="1">
            <a:off x="3934436" y="3208021"/>
            <a:ext cx="144427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5FF726E-0CB8-4955-808D-70828E51E871}"/>
              </a:ext>
            </a:extLst>
          </p:cNvPr>
          <p:cNvSpPr txBox="1"/>
          <p:nvPr/>
        </p:nvSpPr>
        <p:spPr>
          <a:xfrm>
            <a:off x="5378705" y="3054132"/>
            <a:ext cx="4387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Name for NETCDF output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E8BE288-AB10-424E-9FD3-1B49D3804E85}"/>
              </a:ext>
            </a:extLst>
          </p:cNvPr>
          <p:cNvCxnSpPr>
            <a:cxnSpLocks/>
          </p:cNvCxnSpPr>
          <p:nvPr/>
        </p:nvCxnSpPr>
        <p:spPr>
          <a:xfrm flipH="1">
            <a:off x="3724711" y="3440276"/>
            <a:ext cx="1662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4DD2415-ED72-40CC-883C-BF7571DE7126}"/>
              </a:ext>
            </a:extLst>
          </p:cNvPr>
          <p:cNvSpPr txBox="1"/>
          <p:nvPr/>
        </p:nvSpPr>
        <p:spPr>
          <a:xfrm>
            <a:off x="5387367" y="3286387"/>
            <a:ext cx="62158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Whether to delete the temporary files (1/layer) upon completion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546972C-B3F7-4FF4-B027-BD8E26E5548D}"/>
              </a:ext>
            </a:extLst>
          </p:cNvPr>
          <p:cNvSpPr/>
          <p:nvPr/>
        </p:nvSpPr>
        <p:spPr>
          <a:xfrm>
            <a:off x="9013051" y="4186834"/>
            <a:ext cx="3043157" cy="1445031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Kriging uncertainty can help you understand quality and robustness of your interpolated data.</a:t>
            </a:r>
          </a:p>
        </p:txBody>
      </p:sp>
    </p:spTree>
    <p:extLst>
      <p:ext uri="{BB962C8B-B14F-4D97-AF65-F5344CB8AC3E}">
        <p14:creationId xmlns:p14="http://schemas.microsoft.com/office/powerpoint/2010/main" val="919326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11" grpId="0"/>
      <p:bldP spid="36" grpId="0"/>
      <p:bldP spid="38" grpId="0"/>
      <p:bldP spid="40" grpId="0"/>
      <p:bldP spid="42" grpId="0"/>
      <p:bldP spid="44" grpId="0"/>
      <p:bldP spid="46" grpId="0"/>
      <p:bldP spid="48" grpId="0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809A2-5EB7-4A3F-A157-8CE26CB05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KrigR – Aggregate Uncertainty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E09E9-4B9C-4903-8C3A-F5E0151B5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99ED9A-2908-4143-982A-590C0D6C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17</a:t>
            </a:fld>
            <a:endParaRPr lang="en-GB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A0C0F4BD-09B9-49E0-8B12-44BA9C8D6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2F86B1-03F7-44C6-BC4C-728BFC10F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03196" y="1188706"/>
            <a:ext cx="9185606" cy="491483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D6C06AE-546A-4CCE-A0EF-8BA76934C2DB}"/>
              </a:ext>
            </a:extLst>
          </p:cNvPr>
          <p:cNvSpPr/>
          <p:nvPr/>
        </p:nvSpPr>
        <p:spPr>
          <a:xfrm>
            <a:off x="2059152" y="2095936"/>
            <a:ext cx="2798074" cy="261821"/>
          </a:xfrm>
          <a:prstGeom prst="rect">
            <a:avLst/>
          </a:prstGeom>
          <a:solidFill>
            <a:srgbClr val="B0151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1ABBFE0-6B94-460A-89C8-6F9C66632618}"/>
              </a:ext>
            </a:extLst>
          </p:cNvPr>
          <p:cNvSpPr/>
          <p:nvPr/>
        </p:nvSpPr>
        <p:spPr>
          <a:xfrm>
            <a:off x="715777" y="5233968"/>
            <a:ext cx="4493786" cy="869573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By accessing reanalysis ensembles using the </a:t>
            </a:r>
            <a:r>
              <a:rPr lang="en-GB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Type</a:t>
            </a:r>
            <a:r>
              <a:rPr lang="en-GB" sz="1600" dirty="0">
                <a:solidFill>
                  <a:schemeClr val="tx1"/>
                </a:solidFill>
              </a:rPr>
              <a:t> argument in </a:t>
            </a:r>
            <a:r>
              <a:rPr lang="en-GB" sz="1600" dirty="0" err="1">
                <a:solidFill>
                  <a:schemeClr val="tx1"/>
                </a:solidFill>
                <a:latin typeface="Abadi Extra Light" panose="020B0204020104020204" pitchFamily="34" charset="0"/>
              </a:rPr>
              <a:t>download_ERA</a:t>
            </a:r>
            <a:r>
              <a:rPr lang="en-GB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(),</a:t>
            </a:r>
            <a:r>
              <a:rPr lang="en-GB" sz="1600" dirty="0">
                <a:solidFill>
                  <a:schemeClr val="tx1"/>
                </a:solidFill>
              </a:rPr>
              <a:t> you can obtain dynamic uncertainty.</a:t>
            </a:r>
          </a:p>
        </p:txBody>
      </p:sp>
    </p:spTree>
    <p:extLst>
      <p:ext uri="{BB962C8B-B14F-4D97-AF65-F5344CB8AC3E}">
        <p14:creationId xmlns:p14="http://schemas.microsoft.com/office/powerpoint/2010/main" val="1100065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FD480-86F6-432B-B54B-34A1912A8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R-internal Workflow – 3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AD832-22A4-48CD-B008-2D8334F30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9994"/>
            <a:ext cx="12191999" cy="5204552"/>
          </a:xfrm>
        </p:spPr>
        <p:txBody>
          <a:bodyPr/>
          <a:lstStyle/>
          <a:p>
            <a:pPr>
              <a:buNone/>
            </a:pPr>
            <a:r>
              <a:rPr lang="en-GB" dirty="0">
                <a:solidFill>
                  <a:schemeClr val="bg1"/>
                </a:solidFill>
              </a:rPr>
              <a:t> 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5F8577-7554-4D39-A71A-1CA08EDA3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18</a:t>
            </a:fld>
            <a:endParaRPr lang="en-GB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69E2159-C861-4A18-8C36-C6FBA641F4DD}"/>
              </a:ext>
            </a:extLst>
          </p:cNvPr>
          <p:cNvCxnSpPr/>
          <p:nvPr/>
        </p:nvCxnSpPr>
        <p:spPr bwMode="auto">
          <a:xfrm>
            <a:off x="297074" y="3223925"/>
            <a:ext cx="9347050" cy="0"/>
          </a:xfrm>
          <a:prstGeom prst="line">
            <a:avLst/>
          </a:prstGeom>
          <a:ln w="15875" cap="rnd" cmpd="sng" algn="ctr">
            <a:solidFill>
              <a:schemeClr val="dk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D4818EBA-EA15-423A-8D8A-FF6B9E6757A9}"/>
              </a:ext>
            </a:extLst>
          </p:cNvPr>
          <p:cNvSpPr/>
          <p:nvPr/>
        </p:nvSpPr>
        <p:spPr>
          <a:xfrm rot="16200000">
            <a:off x="-543771" y="2040893"/>
            <a:ext cx="189493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DE" sz="1400" dirty="0">
                <a:solidFill>
                  <a:schemeClr val="bg1"/>
                </a:solidFill>
                <a:sym typeface="Wingdings" panose="05000000000000000000" pitchFamily="2" charset="2"/>
              </a:rPr>
              <a:t>Climate Data</a:t>
            </a:r>
            <a:endParaRPr lang="en-GB" sz="1400" dirty="0">
              <a:solidFill>
                <a:schemeClr val="bg1"/>
              </a:solidFill>
            </a:endParaRPr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5AD56791-3274-4C74-AC9E-9F2F95175EDC}"/>
              </a:ext>
            </a:extLst>
          </p:cNvPr>
          <p:cNvGrpSpPr/>
          <p:nvPr/>
        </p:nvGrpSpPr>
        <p:grpSpPr>
          <a:xfrm>
            <a:off x="633854" y="1247315"/>
            <a:ext cx="7620338" cy="1894935"/>
            <a:chOff x="633854" y="1247315"/>
            <a:chExt cx="7620338" cy="1894935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D0B9B87C-3199-49C4-A6FD-58D662AF4EF1}"/>
                </a:ext>
              </a:extLst>
            </p:cNvPr>
            <p:cNvGrpSpPr/>
            <p:nvPr/>
          </p:nvGrpSpPr>
          <p:grpSpPr>
            <a:xfrm>
              <a:off x="5572477" y="1427169"/>
              <a:ext cx="2681715" cy="1281852"/>
              <a:chOff x="611743" y="4689000"/>
              <a:chExt cx="1096189" cy="1073139"/>
            </a:xfrm>
            <a:solidFill>
              <a:schemeClr val="accent3">
                <a:lumMod val="40000"/>
                <a:lumOff val="60000"/>
              </a:schemeClr>
            </a:solidFill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59F9E717-B4FD-4D72-928B-1ABC3E4BF900}"/>
                  </a:ext>
                </a:extLst>
              </p:cNvPr>
              <p:cNvSpPr/>
              <p:nvPr/>
            </p:nvSpPr>
            <p:spPr>
              <a:xfrm>
                <a:off x="611743" y="4689000"/>
                <a:ext cx="1006189" cy="983139"/>
              </a:xfrm>
              <a:prstGeom prst="rect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16BF9FE-43E6-454D-A4BE-FB8B420C07CB}"/>
                  </a:ext>
                </a:extLst>
              </p:cNvPr>
              <p:cNvSpPr/>
              <p:nvPr/>
            </p:nvSpPr>
            <p:spPr>
              <a:xfrm>
                <a:off x="656743" y="4734000"/>
                <a:ext cx="1006189" cy="983139"/>
              </a:xfrm>
              <a:prstGeom prst="rect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4BA60C62-52D7-4511-BB8D-0538B7042055}"/>
                  </a:ext>
                </a:extLst>
              </p:cNvPr>
              <p:cNvSpPr/>
              <p:nvPr/>
            </p:nvSpPr>
            <p:spPr>
              <a:xfrm>
                <a:off x="701743" y="4779000"/>
                <a:ext cx="1006189" cy="983139"/>
              </a:xfrm>
              <a:prstGeom prst="rect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ACC7338E-1A8A-4A1F-BC6B-A8B1178CD300}"/>
                  </a:ext>
                </a:extLst>
              </p:cNvPr>
              <p:cNvSpPr txBox="1"/>
              <p:nvPr/>
            </p:nvSpPr>
            <p:spPr>
              <a:xfrm>
                <a:off x="745583" y="4890052"/>
                <a:ext cx="930524" cy="8502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DE" sz="2000" dirty="0"/>
                  <a:t>Era5(-Land) Data / Spatial product</a:t>
                </a:r>
                <a:endParaRPr lang="en-GB" sz="2000" dirty="0"/>
              </a:p>
            </p:txBody>
          </p:sp>
        </p:grp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9E2E291C-B3B6-42D4-911B-2847964AF780}"/>
                </a:ext>
              </a:extLst>
            </p:cNvPr>
            <p:cNvCxnSpPr/>
            <p:nvPr/>
          </p:nvCxnSpPr>
          <p:spPr bwMode="auto">
            <a:xfrm>
              <a:off x="4845571" y="2113721"/>
              <a:ext cx="725760" cy="0"/>
            </a:xfrm>
            <a:prstGeom prst="straightConnector1">
              <a:avLst/>
            </a:prstGeom>
            <a:ln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9B246209-158A-406B-9BA4-E019831B19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680"/>
            <a:stretch/>
          </p:blipFill>
          <p:spPr>
            <a:xfrm>
              <a:off x="633854" y="1247315"/>
              <a:ext cx="4478303" cy="1894935"/>
            </a:xfrm>
            <a:prstGeom prst="rect">
              <a:avLst/>
            </a:prstGeom>
          </p:spPr>
        </p:pic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4F2E4BEC-22DD-460F-8D58-EFAD20C09A3B}"/>
              </a:ext>
            </a:extLst>
          </p:cNvPr>
          <p:cNvSpPr/>
          <p:nvPr/>
        </p:nvSpPr>
        <p:spPr>
          <a:xfrm rot="16200000">
            <a:off x="-235511" y="4939530"/>
            <a:ext cx="133484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DE" sz="1400" dirty="0">
                <a:solidFill>
                  <a:schemeClr val="bg1"/>
                </a:solidFill>
                <a:sym typeface="Wingdings" panose="05000000000000000000" pitchFamily="2" charset="2"/>
              </a:rPr>
              <a:t>Kriging</a:t>
            </a:r>
            <a:endParaRPr lang="en-GB" sz="1400" dirty="0">
              <a:solidFill>
                <a:schemeClr val="bg1"/>
              </a:solidFill>
            </a:endParaRPr>
          </a:p>
        </p:txBody>
      </p: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B64B5B6-DAD5-4391-B344-62011768A1BB}"/>
              </a:ext>
            </a:extLst>
          </p:cNvPr>
          <p:cNvGrpSpPr/>
          <p:nvPr/>
        </p:nvGrpSpPr>
        <p:grpSpPr>
          <a:xfrm>
            <a:off x="633854" y="2709020"/>
            <a:ext cx="11064022" cy="3341570"/>
            <a:chOff x="633854" y="2709020"/>
            <a:chExt cx="11064022" cy="3341570"/>
          </a:xfrm>
        </p:grpSpPr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7695038E-B4F5-46C9-8E26-755934A583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711" b="38340"/>
            <a:stretch/>
          </p:blipFill>
          <p:spPr>
            <a:xfrm>
              <a:off x="633854" y="4425996"/>
              <a:ext cx="4478303" cy="1334844"/>
            </a:xfrm>
            <a:prstGeom prst="rect">
              <a:avLst/>
            </a:prstGeom>
          </p:spPr>
        </p:pic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5CA30177-5611-4319-B7DA-4354526BA1FF}"/>
                </a:ext>
              </a:extLst>
            </p:cNvPr>
            <p:cNvGrpSpPr/>
            <p:nvPr/>
          </p:nvGrpSpPr>
          <p:grpSpPr>
            <a:xfrm>
              <a:off x="5096966" y="2709020"/>
              <a:ext cx="6600910" cy="3341570"/>
              <a:chOff x="5096966" y="2709020"/>
              <a:chExt cx="6600910" cy="3341570"/>
            </a:xfrm>
          </p:grpSpPr>
          <p:cxnSp>
            <p:nvCxnSpPr>
              <p:cNvPr id="92" name="Elbow Connector 93">
                <a:extLst>
                  <a:ext uri="{FF2B5EF4-FFF2-40B4-BE49-F238E27FC236}">
                    <a16:creationId xmlns:a16="http://schemas.microsoft.com/office/drawing/2014/main" id="{18DB7F0A-4D94-4140-856B-96B5456F9E8C}"/>
                  </a:ext>
                </a:extLst>
              </p:cNvPr>
              <p:cNvCxnSpPr>
                <a:cxnSpLocks/>
                <a:stCxn id="76" idx="2"/>
              </p:cNvCxnSpPr>
              <p:nvPr/>
            </p:nvCxnSpPr>
            <p:spPr bwMode="auto">
              <a:xfrm rot="5400000">
                <a:off x="6392736" y="2869294"/>
                <a:ext cx="514868" cy="3103651"/>
              </a:xfrm>
              <a:prstGeom prst="bentConnector2">
                <a:avLst/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8AF1A52-2AE8-48C9-A18A-5EBBCD44D548}"/>
                  </a:ext>
                </a:extLst>
              </p:cNvPr>
              <p:cNvGrpSpPr/>
              <p:nvPr/>
            </p:nvGrpSpPr>
            <p:grpSpPr>
              <a:xfrm>
                <a:off x="5824243" y="4783808"/>
                <a:ext cx="2650133" cy="1266782"/>
                <a:chOff x="203993" y="4689000"/>
                <a:chExt cx="1083280" cy="1060523"/>
              </a:xfrm>
              <a:solidFill>
                <a:srgbClr val="FFC000"/>
              </a:solidFill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873E69CF-A91E-4A7B-A3B1-D39BBD70F614}"/>
                    </a:ext>
                  </a:extLst>
                </p:cNvPr>
                <p:cNvSpPr/>
                <p:nvPr/>
              </p:nvSpPr>
              <p:spPr>
                <a:xfrm>
                  <a:off x="203993" y="4689000"/>
                  <a:ext cx="993277" cy="97052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502873F7-B2F0-409C-B510-132E678B5DE8}"/>
                    </a:ext>
                  </a:extLst>
                </p:cNvPr>
                <p:cNvSpPr/>
                <p:nvPr/>
              </p:nvSpPr>
              <p:spPr>
                <a:xfrm>
                  <a:off x="248996" y="4734000"/>
                  <a:ext cx="993277" cy="97052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93EA2E4B-16B9-46CC-A1DB-8EEEE45FE65D}"/>
                    </a:ext>
                  </a:extLst>
                </p:cNvPr>
                <p:cNvSpPr/>
                <p:nvPr/>
              </p:nvSpPr>
              <p:spPr>
                <a:xfrm>
                  <a:off x="293996" y="4779000"/>
                  <a:ext cx="993277" cy="97052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08FB9B19-6C8C-46C9-83AB-87AC534FA084}"/>
                    </a:ext>
                  </a:extLst>
                </p:cNvPr>
                <p:cNvSpPr txBox="1"/>
                <p:nvPr/>
              </p:nvSpPr>
              <p:spPr>
                <a:xfrm>
                  <a:off x="337836" y="4918180"/>
                  <a:ext cx="918582" cy="59262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r>
                    <a:rPr lang="en-DE" sz="2000" dirty="0"/>
                    <a:t>Downscaled Product</a:t>
                  </a:r>
                  <a:endParaRPr lang="en-GB" sz="2000" dirty="0"/>
                </a:p>
              </p:txBody>
            </p:sp>
          </p:grpSp>
          <p:cxnSp>
            <p:nvCxnSpPr>
              <p:cNvPr id="94" name="Elbow Connector 86">
                <a:extLst>
                  <a:ext uri="{FF2B5EF4-FFF2-40B4-BE49-F238E27FC236}">
                    <a16:creationId xmlns:a16="http://schemas.microsoft.com/office/drawing/2014/main" id="{01AF5141-18EA-478F-9769-C09F6B49EFB0}"/>
                  </a:ext>
                </a:extLst>
              </p:cNvPr>
              <p:cNvCxnSpPr>
                <a:cxnSpLocks/>
                <a:stCxn id="86" idx="2"/>
                <a:endCxn id="72" idx="0"/>
              </p:cNvCxnSpPr>
              <p:nvPr/>
            </p:nvCxnSpPr>
            <p:spPr bwMode="auto">
              <a:xfrm rot="5400000">
                <a:off x="6233741" y="2565691"/>
                <a:ext cx="646353" cy="933012"/>
              </a:xfrm>
              <a:prstGeom prst="bentConnector3">
                <a:avLst/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Elbow Connector 87">
                <a:extLst>
                  <a:ext uri="{FF2B5EF4-FFF2-40B4-BE49-F238E27FC236}">
                    <a16:creationId xmlns:a16="http://schemas.microsoft.com/office/drawing/2014/main" id="{A6BE4366-0AFB-48D3-A3D4-023064B5BEC4}"/>
                  </a:ext>
                </a:extLst>
              </p:cNvPr>
              <p:cNvCxnSpPr>
                <a:cxnSpLocks/>
                <a:stCxn id="86" idx="2"/>
                <a:endCxn id="75" idx="0"/>
              </p:cNvCxnSpPr>
              <p:nvPr/>
            </p:nvCxnSpPr>
            <p:spPr bwMode="auto">
              <a:xfrm rot="16200000" flipH="1">
                <a:off x="7259886" y="2472558"/>
                <a:ext cx="646353" cy="1119278"/>
              </a:xfrm>
              <a:prstGeom prst="bentConnector3">
                <a:avLst>
                  <a:gd name="adj1" fmla="val 50000"/>
                </a:avLst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Elbow Connector 90">
                <a:extLst>
                  <a:ext uri="{FF2B5EF4-FFF2-40B4-BE49-F238E27FC236}">
                    <a16:creationId xmlns:a16="http://schemas.microsoft.com/office/drawing/2014/main" id="{8CE045E1-9029-442E-9F88-D1C2A6466D03}"/>
                  </a:ext>
                </a:extLst>
              </p:cNvPr>
              <p:cNvCxnSpPr>
                <a:cxnSpLocks/>
                <a:stCxn id="73" idx="2"/>
              </p:cNvCxnSpPr>
              <p:nvPr/>
            </p:nvCxnSpPr>
            <p:spPr bwMode="auto">
              <a:xfrm rot="5400000">
                <a:off x="5365172" y="3895478"/>
                <a:ext cx="516327" cy="1052740"/>
              </a:xfrm>
              <a:prstGeom prst="bentConnector2">
                <a:avLst/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Elbow Connector 97">
                <a:extLst>
                  <a:ext uri="{FF2B5EF4-FFF2-40B4-BE49-F238E27FC236}">
                    <a16:creationId xmlns:a16="http://schemas.microsoft.com/office/drawing/2014/main" id="{556E9667-82DF-484E-A837-6A1C908C4850}"/>
                  </a:ext>
                </a:extLst>
              </p:cNvPr>
              <p:cNvCxnSpPr>
                <a:cxnSpLocks/>
                <a:stCxn id="90" idx="3"/>
                <a:endCxn id="98" idx="1"/>
              </p:cNvCxnSpPr>
              <p:nvPr/>
            </p:nvCxnSpPr>
            <p:spPr bwMode="auto">
              <a:xfrm>
                <a:off x="5112156" y="5093418"/>
                <a:ext cx="712087" cy="270029"/>
              </a:xfrm>
              <a:prstGeom prst="bentConnector3">
                <a:avLst>
                  <a:gd name="adj1" fmla="val 50000"/>
                </a:avLst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0F2B5085-4209-43FC-9B5C-A665F3D078CD}"/>
                  </a:ext>
                </a:extLst>
              </p:cNvPr>
              <p:cNvSpPr/>
              <p:nvPr/>
            </p:nvSpPr>
            <p:spPr>
              <a:xfrm>
                <a:off x="9047743" y="4783808"/>
                <a:ext cx="2429950" cy="115927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BB7ED1F6-1412-4B78-8737-42DC5C1FF1DB}"/>
                  </a:ext>
                </a:extLst>
              </p:cNvPr>
              <p:cNvSpPr/>
              <p:nvPr/>
            </p:nvSpPr>
            <p:spPr>
              <a:xfrm>
                <a:off x="9157838" y="4837560"/>
                <a:ext cx="2429950" cy="115927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CECA5B55-8BA8-4D7A-9967-C7AFAF8F98A0}"/>
                  </a:ext>
                </a:extLst>
              </p:cNvPr>
              <p:cNvSpPr/>
              <p:nvPr/>
            </p:nvSpPr>
            <p:spPr>
              <a:xfrm>
                <a:off x="9267926" y="4891312"/>
                <a:ext cx="2429950" cy="115927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D2334091-65EE-4E5C-AFD7-DB7FD96D6667}"/>
                  </a:ext>
                </a:extLst>
              </p:cNvPr>
              <p:cNvSpPr txBox="1"/>
              <p:nvPr/>
            </p:nvSpPr>
            <p:spPr>
              <a:xfrm>
                <a:off x="9375176" y="5057561"/>
                <a:ext cx="224721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GB" sz="2000" dirty="0"/>
                  <a:t>Downscaling Standard Error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B767E7CC-BE71-4CA8-A6F6-51DB155C01DD}"/>
                  </a:ext>
                </a:extLst>
              </p:cNvPr>
              <p:cNvSpPr txBox="1"/>
              <p:nvPr/>
            </p:nvSpPr>
            <p:spPr>
              <a:xfrm>
                <a:off x="8471539" y="5119116"/>
                <a:ext cx="57620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</a:rPr>
                  <a:t>&amp;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B54973A9-C8D8-4DBF-B365-13D65ABE4048}"/>
              </a:ext>
            </a:extLst>
          </p:cNvPr>
          <p:cNvSpPr/>
          <p:nvPr/>
        </p:nvSpPr>
        <p:spPr>
          <a:xfrm rot="16200000">
            <a:off x="-151159" y="3616980"/>
            <a:ext cx="116889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DE" sz="1400" dirty="0">
                <a:solidFill>
                  <a:schemeClr val="bg1"/>
                </a:solidFill>
                <a:sym typeface="Wingdings" panose="05000000000000000000" pitchFamily="2" charset="2"/>
              </a:rPr>
              <a:t>Covariates</a:t>
            </a:r>
            <a:endParaRPr lang="en-GB" sz="1400" dirty="0">
              <a:solidFill>
                <a:schemeClr val="bg1"/>
              </a:solidFill>
            </a:endParaRPr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250C99F8-0E71-4253-AC99-C94C9D0CD510}"/>
              </a:ext>
            </a:extLst>
          </p:cNvPr>
          <p:cNvGrpSpPr/>
          <p:nvPr/>
        </p:nvGrpSpPr>
        <p:grpSpPr>
          <a:xfrm>
            <a:off x="633854" y="3343612"/>
            <a:ext cx="8405748" cy="843059"/>
            <a:chOff x="633854" y="3321526"/>
            <a:chExt cx="8405748" cy="843059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478130A1-5CD4-4208-9067-B2D2FB9293FA}"/>
                </a:ext>
              </a:extLst>
            </p:cNvPr>
            <p:cNvGrpSpPr/>
            <p:nvPr/>
          </p:nvGrpSpPr>
          <p:grpSpPr>
            <a:xfrm>
              <a:off x="633854" y="3321526"/>
              <a:ext cx="8405748" cy="843059"/>
              <a:chOff x="633854" y="3321526"/>
              <a:chExt cx="8405748" cy="843059"/>
            </a:xfrm>
          </p:grpSpPr>
          <p:pic>
            <p:nvPicPr>
              <p:cNvPr id="64" name="Picture 63">
                <a:extLst>
                  <a:ext uri="{FF2B5EF4-FFF2-40B4-BE49-F238E27FC236}">
                    <a16:creationId xmlns:a16="http://schemas.microsoft.com/office/drawing/2014/main" id="{0A696BAB-3CAD-4AB3-B416-0F29D4B461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8489" b="58911"/>
              <a:stretch/>
            </p:blipFill>
            <p:spPr>
              <a:xfrm>
                <a:off x="633854" y="3321526"/>
                <a:ext cx="4478303" cy="843059"/>
              </a:xfrm>
              <a:prstGeom prst="rect">
                <a:avLst/>
              </a:prstGeom>
            </p:spPr>
          </p:pic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F8611369-0AB6-456C-A400-7021D9D1010D}"/>
                  </a:ext>
                </a:extLst>
              </p:cNvPr>
              <p:cNvSpPr txBox="1"/>
              <p:nvPr/>
            </p:nvSpPr>
            <p:spPr>
              <a:xfrm>
                <a:off x="7046606" y="3527835"/>
                <a:ext cx="199940" cy="32474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DE" sz="2400" dirty="0">
                    <a:latin typeface="+mn-lt"/>
                  </a:rPr>
                  <a:t>&amp;</a:t>
                </a:r>
                <a:endParaRPr lang="en-US" sz="2400" dirty="0">
                  <a:latin typeface="+mn-lt"/>
                </a:endParaRPr>
              </a:p>
            </p:txBody>
          </p: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1F7AB714-D496-4067-8BE1-4A0530457C3D}"/>
                  </a:ext>
                </a:extLst>
              </p:cNvPr>
              <p:cNvGrpSpPr/>
              <p:nvPr/>
            </p:nvGrpSpPr>
            <p:grpSpPr>
              <a:xfrm>
                <a:off x="7364387" y="3333288"/>
                <a:ext cx="1675215" cy="808311"/>
                <a:chOff x="656743" y="4734000"/>
                <a:chExt cx="1271372" cy="1307080"/>
              </a:xfrm>
            </p:grpSpPr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0DE9E7E0-7EE6-490D-8C05-A6AEF67F3365}"/>
                    </a:ext>
                  </a:extLst>
                </p:cNvPr>
                <p:cNvSpPr/>
                <p:nvPr/>
              </p:nvSpPr>
              <p:spPr>
                <a:xfrm>
                  <a:off x="656743" y="4734000"/>
                  <a:ext cx="1181372" cy="1154309"/>
                </a:xfrm>
                <a:prstGeom prst="rect">
                  <a:avLst/>
                </a:prstGeom>
                <a:solidFill>
                  <a:schemeClr val="bg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38AEE529-1AFA-4D3E-8E08-93D2AFC9F33B}"/>
                    </a:ext>
                  </a:extLst>
                </p:cNvPr>
                <p:cNvSpPr/>
                <p:nvPr/>
              </p:nvSpPr>
              <p:spPr>
                <a:xfrm>
                  <a:off x="701743" y="4886771"/>
                  <a:ext cx="1181372" cy="1154309"/>
                </a:xfrm>
                <a:prstGeom prst="rect">
                  <a:avLst/>
                </a:prstGeom>
                <a:solidFill>
                  <a:schemeClr val="bg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85A17B8C-6DB3-4618-908C-DDE365597CF6}"/>
                    </a:ext>
                  </a:extLst>
                </p:cNvPr>
                <p:cNvSpPr txBox="1"/>
                <p:nvPr/>
              </p:nvSpPr>
              <p:spPr>
                <a:xfrm>
                  <a:off x="668115" y="5067051"/>
                  <a:ext cx="1260000" cy="6909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r>
                    <a:rPr lang="de-DE" sz="1200" dirty="0" err="1"/>
                    <a:t>Covariates</a:t>
                  </a:r>
                  <a:r>
                    <a:rPr lang="de-DE" sz="1200" dirty="0"/>
                    <a:t> </a:t>
                  </a:r>
                  <a:endParaRPr lang="en-DE" sz="1200" dirty="0"/>
                </a:p>
                <a:p>
                  <a:pPr algn="ctr">
                    <a:lnSpc>
                      <a:spcPct val="100000"/>
                    </a:lnSpc>
                  </a:pPr>
                  <a:r>
                    <a:rPr lang="de-DE" sz="1200" dirty="0"/>
                    <a:t>(</a:t>
                  </a:r>
                  <a:r>
                    <a:rPr lang="en-DE" sz="1200" dirty="0"/>
                    <a:t>Target </a:t>
                  </a:r>
                  <a:r>
                    <a:rPr lang="de-DE" sz="1200" dirty="0"/>
                    <a:t>Resolution)</a:t>
                  </a:r>
                  <a:endParaRPr lang="en-GB" sz="1200" dirty="0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1BC708AE-84AE-4156-B873-0999071D3100}"/>
                  </a:ext>
                </a:extLst>
              </p:cNvPr>
              <p:cNvGrpSpPr/>
              <p:nvPr/>
            </p:nvGrpSpPr>
            <p:grpSpPr>
              <a:xfrm>
                <a:off x="5312097" y="3333288"/>
                <a:ext cx="1675215" cy="808311"/>
                <a:chOff x="656743" y="4734000"/>
                <a:chExt cx="1271372" cy="1307080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BECB608D-F1C4-49B5-9064-4BC848E2AE42}"/>
                    </a:ext>
                  </a:extLst>
                </p:cNvPr>
                <p:cNvSpPr/>
                <p:nvPr/>
              </p:nvSpPr>
              <p:spPr>
                <a:xfrm>
                  <a:off x="656743" y="4734000"/>
                  <a:ext cx="1181372" cy="1154309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FC5FF335-3CD0-4F3A-BC99-AE6230282F25}"/>
                    </a:ext>
                  </a:extLst>
                </p:cNvPr>
                <p:cNvSpPr/>
                <p:nvPr/>
              </p:nvSpPr>
              <p:spPr>
                <a:xfrm>
                  <a:off x="701743" y="4886771"/>
                  <a:ext cx="1181372" cy="1154309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171CC35F-EBF8-4EC7-852B-582C99C1AEA4}"/>
                    </a:ext>
                  </a:extLst>
                </p:cNvPr>
                <p:cNvSpPr txBox="1"/>
                <p:nvPr/>
              </p:nvSpPr>
              <p:spPr>
                <a:xfrm>
                  <a:off x="668115" y="5078266"/>
                  <a:ext cx="1260000" cy="6909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r>
                    <a:rPr lang="de-DE" sz="1200" dirty="0" err="1"/>
                    <a:t>Covariates</a:t>
                  </a:r>
                  <a:r>
                    <a:rPr lang="de-DE" sz="1200" dirty="0"/>
                    <a:t> </a:t>
                  </a:r>
                  <a:endParaRPr lang="en-DE" sz="1200" dirty="0"/>
                </a:p>
                <a:p>
                  <a:pPr algn="ctr">
                    <a:lnSpc>
                      <a:spcPct val="100000"/>
                    </a:lnSpc>
                  </a:pPr>
                  <a:r>
                    <a:rPr lang="de-DE" sz="1200" dirty="0"/>
                    <a:t>(Training Resolution)</a:t>
                  </a:r>
                  <a:endParaRPr lang="en-GB" sz="1200" dirty="0"/>
                </a:p>
              </p:txBody>
            </p:sp>
          </p:grp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2A4059C5-F130-4641-B7BF-0FD0D20CE976}"/>
                  </a:ext>
                </a:extLst>
              </p:cNvPr>
              <p:cNvCxnSpPr/>
              <p:nvPr/>
            </p:nvCxnSpPr>
            <p:spPr bwMode="auto">
              <a:xfrm>
                <a:off x="5112157" y="3513299"/>
                <a:ext cx="199940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98DC7561-8969-4A95-A343-F80E4F747D25}"/>
                </a:ext>
              </a:extLst>
            </p:cNvPr>
            <p:cNvSpPr txBox="1"/>
            <p:nvPr/>
          </p:nvSpPr>
          <p:spPr>
            <a:xfrm>
              <a:off x="6928018" y="3516732"/>
              <a:ext cx="432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&amp;</a:t>
              </a:r>
              <a:endParaRPr lang="en-GB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622F231B-45D8-4E18-A304-FC9905000C2C}"/>
              </a:ext>
            </a:extLst>
          </p:cNvPr>
          <p:cNvCxnSpPr/>
          <p:nvPr/>
        </p:nvCxnSpPr>
        <p:spPr bwMode="auto">
          <a:xfrm>
            <a:off x="295229" y="4312760"/>
            <a:ext cx="9347050" cy="0"/>
          </a:xfrm>
          <a:prstGeom prst="line">
            <a:avLst/>
          </a:prstGeom>
          <a:ln w="15875" cap="rnd" cmpd="sng" algn="ctr">
            <a:solidFill>
              <a:schemeClr val="dk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851658A-5C33-46E6-AB0B-926CCDFC9776}"/>
              </a:ext>
            </a:extLst>
          </p:cNvPr>
          <p:cNvGrpSpPr/>
          <p:nvPr/>
        </p:nvGrpSpPr>
        <p:grpSpPr>
          <a:xfrm>
            <a:off x="8259701" y="1370735"/>
            <a:ext cx="2738471" cy="2769988"/>
            <a:chOff x="8913146" y="1402109"/>
            <a:chExt cx="2958769" cy="2992821"/>
          </a:xfrm>
        </p:grpSpPr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7E724457-0DFC-4BC3-BD31-683FD2B4C20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913146" y="2213645"/>
              <a:ext cx="2094766" cy="0"/>
            </a:xfrm>
            <a:prstGeom prst="straightConnector1">
              <a:avLst/>
            </a:prstGeom>
            <a:ln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1D56F3B-DCCD-4B03-8E2B-08D6E216C27E}"/>
                </a:ext>
              </a:extLst>
            </p:cNvPr>
            <p:cNvGrpSpPr/>
            <p:nvPr/>
          </p:nvGrpSpPr>
          <p:grpSpPr>
            <a:xfrm>
              <a:off x="9697673" y="1402109"/>
              <a:ext cx="2174242" cy="2992821"/>
              <a:chOff x="9697673" y="1402109"/>
              <a:chExt cx="2174242" cy="2992821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54B1A0D-51D5-4E17-9157-EFC670F3027A}"/>
                  </a:ext>
                </a:extLst>
              </p:cNvPr>
              <p:cNvSpPr>
                <a:spLocks/>
              </p:cNvSpPr>
              <p:nvPr/>
            </p:nvSpPr>
            <p:spPr>
              <a:xfrm rot="5400000">
                <a:off x="9943504" y="2466520"/>
                <a:ext cx="2992821" cy="8640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2700">
                <a:solidFill>
                  <a:schemeClr val="bg1"/>
                </a:solidFill>
              </a:ln>
            </p:spPr>
            <p:txBody>
              <a:bodyPr vert="vert270" wrap="square" anchor="ctr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endParaRPr lang="en-GB" sz="1400" dirty="0">
                  <a:sym typeface="Wingdings" panose="05000000000000000000" pitchFamily="2" charset="2"/>
                </a:endParaRPr>
              </a:p>
              <a:p>
                <a:pPr algn="ctr">
                  <a:lnSpc>
                    <a:spcPct val="100000"/>
                  </a:lnSpc>
                </a:pPr>
                <a:endParaRPr lang="en-GB" sz="1400" dirty="0">
                  <a:sym typeface="Wingdings" panose="05000000000000000000" pitchFamily="2" charset="2"/>
                </a:endParaRPr>
              </a:p>
              <a:p>
                <a:pPr algn="ctr">
                  <a:lnSpc>
                    <a:spcPct val="100000"/>
                  </a:lnSpc>
                </a:pPr>
                <a:endParaRPr lang="en-GB" sz="1400" dirty="0">
                  <a:sym typeface="Wingdings" panose="05000000000000000000" pitchFamily="2" charset="2"/>
                </a:endParaRPr>
              </a:p>
              <a:p>
                <a:pPr algn="ctr">
                  <a:lnSpc>
                    <a:spcPct val="100000"/>
                  </a:lnSpc>
                </a:pPr>
                <a:endParaRPr lang="en-GB" sz="1400" dirty="0">
                  <a:sym typeface="Wingdings" panose="05000000000000000000" pitchFamily="2" charset="2"/>
                </a:endParaRPr>
              </a:p>
              <a:p>
                <a:pPr algn="ctr">
                  <a:lnSpc>
                    <a:spcPct val="100000"/>
                  </a:lnSpc>
                </a:pPr>
                <a:r>
                  <a:rPr lang="en-GB" sz="1400" dirty="0">
                    <a:sym typeface="Wingdings" panose="05000000000000000000" pitchFamily="2" charset="2"/>
                  </a:rPr>
                  <a:t>Third-party</a:t>
                </a:r>
                <a:r>
                  <a:rPr lang="en-DE" sz="1400" dirty="0">
                    <a:sym typeface="Wingdings" panose="05000000000000000000" pitchFamily="2" charset="2"/>
                  </a:rPr>
                  <a:t> data</a:t>
                </a:r>
                <a:endParaRPr lang="en-GB" sz="1400" dirty="0">
                  <a:sym typeface="Wingdings" panose="05000000000000000000" pitchFamily="2" charset="2"/>
                </a:endParaRPr>
              </a:p>
              <a:p>
                <a:pPr algn="ctr">
                  <a:lnSpc>
                    <a:spcPct val="100000"/>
                  </a:lnSpc>
                </a:pPr>
                <a:endParaRPr lang="en-GB" sz="1400" dirty="0">
                  <a:sym typeface="Wingdings" panose="05000000000000000000" pitchFamily="2" charset="2"/>
                </a:endParaRPr>
              </a:p>
              <a:p>
                <a:pPr algn="ctr">
                  <a:lnSpc>
                    <a:spcPct val="100000"/>
                  </a:lnSpc>
                </a:pPr>
                <a:endParaRPr lang="en-GB" sz="1400" dirty="0">
                  <a:sym typeface="Wingdings" panose="05000000000000000000" pitchFamily="2" charset="2"/>
                </a:endParaRPr>
              </a:p>
              <a:p>
                <a:pPr algn="ctr">
                  <a:lnSpc>
                    <a:spcPct val="100000"/>
                  </a:lnSpc>
                </a:pPr>
                <a:endParaRPr lang="en-GB" sz="1400" dirty="0">
                  <a:sym typeface="Wingdings" panose="05000000000000000000" pitchFamily="2" charset="2"/>
                </a:endParaRPr>
              </a:p>
              <a:p>
                <a:pPr algn="ctr">
                  <a:lnSpc>
                    <a:spcPct val="100000"/>
                  </a:lnSpc>
                </a:pPr>
                <a:endParaRPr lang="en-GB" sz="1400" dirty="0">
                  <a:sym typeface="Wingdings" panose="05000000000000000000" pitchFamily="2" charset="2"/>
                </a:endParaRPr>
              </a:p>
              <a:p>
                <a:pPr algn="ctr">
                  <a:lnSpc>
                    <a:spcPct val="100000"/>
                  </a:lnSpc>
                </a:pPr>
                <a:endParaRPr lang="en-GB" sz="1400" dirty="0"/>
              </a:p>
            </p:txBody>
          </p: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02DE0425-4F66-44B9-8465-F0BC50AF8E04}"/>
                  </a:ext>
                </a:extLst>
              </p:cNvPr>
              <p:cNvCxnSpPr/>
              <p:nvPr/>
            </p:nvCxnSpPr>
            <p:spPr bwMode="auto">
              <a:xfrm flipH="1">
                <a:off x="9697673" y="4012189"/>
                <a:ext cx="1310240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Footer Placeholder 3">
            <a:extLst>
              <a:ext uri="{FF2B5EF4-FFF2-40B4-BE49-F238E27FC236}">
                <a16:creationId xmlns:a16="http://schemas.microsoft.com/office/drawing/2014/main" id="{E885778D-71F2-46F2-9588-E1B415A4A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668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C7A85-1674-4C15-B113-6E176E042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Kriging Uncertainty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D3217-BEE5-454B-ABFB-3611C06D3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DDECD-86A5-4393-ACDD-29C80D3A8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19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EA24A1-AC3D-4751-8DAD-9AF3A371132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517" y="1129911"/>
            <a:ext cx="6198938" cy="4964073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DD2ED7FE-5BC6-416D-B3ED-44F7E4287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DAAF748-53F0-4140-97C9-B65E46FAC0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317"/>
          <a:stretch/>
        </p:blipFill>
        <p:spPr>
          <a:xfrm>
            <a:off x="96868" y="1129911"/>
            <a:ext cx="3683548" cy="150975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37B34A66-2405-443D-98AD-662A20F94F22}"/>
                  </a:ext>
                </a:extLst>
              </p:cNvPr>
              <p:cNvSpPr/>
              <p:nvPr/>
            </p:nvSpPr>
            <p:spPr>
              <a:xfrm>
                <a:off x="204247" y="3155672"/>
                <a:ext cx="5650270" cy="817103"/>
              </a:xfrm>
              <a:prstGeom prst="roundRect">
                <a:avLst/>
              </a:prstGeom>
              <a:solidFill>
                <a:srgbClr val="346D67">
                  <a:alpha val="69804"/>
                </a:srgbClr>
              </a:solidFill>
              <a:ln>
                <a:solidFill>
                  <a:srgbClr val="26585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 dirty="0">
                    <a:solidFill>
                      <a:schemeClr val="tx1"/>
                    </a:solidFill>
                  </a:rPr>
                  <a:t>1. Statistical interpolation uncertainty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GB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𝐾𝑟𝑖𝑔</m:t>
                        </m:r>
                      </m:sub>
                    </m:sSub>
                  </m:oMath>
                </a14:m>
                <a:r>
                  <a:rPr lang="en-GB" sz="1600" dirty="0">
                    <a:solidFill>
                      <a:schemeClr val="tx1"/>
                    </a:solidFill>
                  </a:rPr>
                  <a:t>) remains constant across temporal scales.</a:t>
                </a:r>
              </a:p>
            </p:txBody>
          </p:sp>
        </mc:Choice>
        <mc:Fallback xmlns=""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37B34A66-2405-443D-98AD-662A20F94F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247" y="3155672"/>
                <a:ext cx="5650270" cy="817103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rgbClr val="26585B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166B1FBE-798C-4D28-A4EC-E653DC562730}"/>
                  </a:ext>
                </a:extLst>
              </p:cNvPr>
              <p:cNvSpPr/>
              <p:nvPr/>
            </p:nvSpPr>
            <p:spPr>
              <a:xfrm>
                <a:off x="204247" y="4058838"/>
                <a:ext cx="5650270" cy="817103"/>
              </a:xfrm>
              <a:prstGeom prst="roundRect">
                <a:avLst/>
              </a:prstGeom>
              <a:solidFill>
                <a:srgbClr val="346D67">
                  <a:alpha val="69804"/>
                </a:srgbClr>
              </a:solidFill>
              <a:ln>
                <a:solidFill>
                  <a:srgbClr val="26585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 dirty="0">
                    <a:solidFill>
                      <a:schemeClr val="tx1"/>
                    </a:solidFill>
                  </a:rPr>
                  <a:t>2. Dynamical uncertainty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GB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𝐷𝑦𝑛</m:t>
                        </m:r>
                      </m:sub>
                    </m:sSub>
                  </m:oMath>
                </a14:m>
                <a:r>
                  <a:rPr lang="en-GB" sz="1600" dirty="0">
                    <a:solidFill>
                      <a:schemeClr val="tx1"/>
                    </a:solidFill>
                  </a:rPr>
                  <a:t>) of the underlying data diminishes as time-scales increase.</a:t>
                </a:r>
              </a:p>
            </p:txBody>
          </p:sp>
        </mc:Choice>
        <mc:Fallback xmlns=""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166B1FBE-798C-4D28-A4EC-E653DC5627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247" y="4058838"/>
                <a:ext cx="5650270" cy="817103"/>
              </a:xfrm>
              <a:prstGeom prst="roundRect">
                <a:avLst/>
              </a:prstGeom>
              <a:blipFill>
                <a:blip r:embed="rId5"/>
                <a:stretch>
                  <a:fillRect r="-323"/>
                </a:stretch>
              </a:blipFill>
              <a:ln>
                <a:solidFill>
                  <a:srgbClr val="26585B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4B230F2-125A-4C55-8DBF-045E1BD0D746}"/>
              </a:ext>
            </a:extLst>
          </p:cNvPr>
          <p:cNvSpPr/>
          <p:nvPr/>
        </p:nvSpPr>
        <p:spPr>
          <a:xfrm>
            <a:off x="204247" y="4962004"/>
            <a:ext cx="5650270" cy="817103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3. Both sources of uncertainty are important and should be propagated into downstream analyses.</a:t>
            </a:r>
          </a:p>
        </p:txBody>
      </p:sp>
    </p:spTree>
    <p:extLst>
      <p:ext uri="{BB962C8B-B14F-4D97-AF65-F5344CB8AC3E}">
        <p14:creationId xmlns:p14="http://schemas.microsoft.com/office/powerpoint/2010/main" val="407766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1B327-D5B3-4CF5-AE3A-BB5E1805B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Requirements for the 21</a:t>
            </a:r>
            <a:r>
              <a:rPr lang="en-GB" baseline="30000" dirty="0"/>
              <a:t>st</a:t>
            </a:r>
            <a:r>
              <a:rPr lang="en-GB" dirty="0"/>
              <a:t> century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D3750-A344-4CE2-B7D9-865830338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b="1" u="sng" dirty="0"/>
              <a:t>Holy Trinity of Climate Data</a:t>
            </a:r>
            <a:endParaRPr lang="en-GB" b="1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77A0F5-DE13-4864-8BF1-C31F1BFC7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20C599-6A0B-4D9D-ABB4-FFBB226BC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2</a:t>
            </a:fld>
            <a:endParaRPr lang="en-GB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BE306CD-145D-44FC-9137-C773F2E0B12D}"/>
              </a:ext>
            </a:extLst>
          </p:cNvPr>
          <p:cNvGrpSpPr/>
          <p:nvPr/>
        </p:nvGrpSpPr>
        <p:grpSpPr>
          <a:xfrm>
            <a:off x="2159722" y="1711710"/>
            <a:ext cx="7872553" cy="3993876"/>
            <a:chOff x="2159721" y="1421163"/>
            <a:chExt cx="7872553" cy="3993876"/>
          </a:xfrm>
        </p:grpSpPr>
        <p:pic>
          <p:nvPicPr>
            <p:cNvPr id="7" name="Picture 6" descr="Icon&#10;&#10;Description automatically generated">
              <a:extLst>
                <a:ext uri="{FF2B5EF4-FFF2-40B4-BE49-F238E27FC236}">
                  <a16:creationId xmlns:a16="http://schemas.microsoft.com/office/drawing/2014/main" id="{0AE29D44-0BC8-4712-B8E0-BCEC4B012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7038" y="1886857"/>
              <a:ext cx="3697919" cy="332812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6921713-C2E8-49BC-8592-6623D2CB184A}"/>
                </a:ext>
              </a:extLst>
            </p:cNvPr>
            <p:cNvSpPr txBox="1"/>
            <p:nvPr/>
          </p:nvSpPr>
          <p:spPr>
            <a:xfrm>
              <a:off x="4247038" y="1421163"/>
              <a:ext cx="36979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Variables</a:t>
              </a:r>
              <a:endParaRPr lang="en-GB" sz="28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8E124C-82BF-47F7-9B23-48C4E452D8A3}"/>
                </a:ext>
              </a:extLst>
            </p:cNvPr>
            <p:cNvSpPr txBox="1"/>
            <p:nvPr/>
          </p:nvSpPr>
          <p:spPr>
            <a:xfrm>
              <a:off x="7944957" y="4953374"/>
              <a:ext cx="20873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Accuracy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1E0081-2DF0-41E5-8400-82C27E047834}"/>
                </a:ext>
              </a:extLst>
            </p:cNvPr>
            <p:cNvSpPr txBox="1"/>
            <p:nvPr/>
          </p:nvSpPr>
          <p:spPr>
            <a:xfrm>
              <a:off x="2159721" y="4953374"/>
              <a:ext cx="20873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4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Resolution</a:t>
              </a:r>
              <a:endParaRPr lang="en-GB" sz="28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109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42ACE-64DC-4D5B-93A5-8D6271D1F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Kriging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7EA75-D5D4-4C1C-BB37-952ED9098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DC0F6A-E14B-48E0-AF0B-C93020D2F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278BE-6DFE-4D2B-BEC0-1D4842F06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64B0B6C9-969B-47BE-84DD-D0AB05DB9BB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306811" y="1123340"/>
            <a:ext cx="4613945" cy="499358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C227A9B-1F65-42A8-AFE7-AA7A212FAA8C}"/>
                  </a:ext>
                </a:extLst>
              </p:cNvPr>
              <p:cNvSpPr txBox="1"/>
              <p:nvPr/>
            </p:nvSpPr>
            <p:spPr>
              <a:xfrm>
                <a:off x="52229" y="1043848"/>
                <a:ext cx="7254581" cy="38537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spcBef>
                    <a:spcPts val="1000"/>
                  </a:spcBef>
                  <a:buClr>
                    <a:srgbClr val="1E5155">
                      <a:lumMod val="40000"/>
                      <a:lumOff val="60000"/>
                    </a:srgbClr>
                  </a:buClr>
                  <a:buSzPct val="80000"/>
                </a:pPr>
                <a:endParaRPr lang="en-GB" sz="600" dirty="0">
                  <a:solidFill>
                    <a:prstClr val="black">
                      <a:lumMod val="95000"/>
                      <a:lumOff val="5000"/>
                    </a:prstClr>
                  </a:solidFill>
                  <a:ea typeface="+mj-ea"/>
                  <a:cs typeface="+mj-cs"/>
                </a:endParaRPr>
              </a:p>
              <a:p>
                <a:pPr lvl="0">
                  <a:spcBef>
                    <a:spcPts val="1000"/>
                  </a:spcBef>
                  <a:buClr>
                    <a:srgbClr val="1E5155">
                      <a:lumMod val="40000"/>
                      <a:lumOff val="60000"/>
                    </a:srgbClr>
                  </a:buClr>
                  <a:buSzPct val="80000"/>
                </a:pPr>
                <a:r>
                  <a:rPr lang="en-GB" sz="20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ea typeface="+mj-ea"/>
                    <a:cs typeface="+mj-cs"/>
                  </a:rPr>
                  <a:t>Testing Kriging Accuracy:</a:t>
                </a:r>
              </a:p>
              <a:p>
                <a:pPr marL="457200" lvl="0" indent="-457200">
                  <a:spcBef>
                    <a:spcPts val="1000"/>
                  </a:spcBef>
                  <a:buClr>
                    <a:srgbClr val="1E5155">
                      <a:lumMod val="40000"/>
                      <a:lumOff val="60000"/>
                    </a:srgbClr>
                  </a:buClr>
                  <a:buSzPct val="80000"/>
                  <a:buFont typeface="+mj-lt"/>
                  <a:buAutoNum type="arabicPeriod"/>
                </a:pPr>
                <a:r>
                  <a:rPr lang="en-GB" sz="2000" dirty="0" err="1">
                    <a:solidFill>
                      <a:prstClr val="black">
                        <a:lumMod val="95000"/>
                        <a:lumOff val="5000"/>
                      </a:prstClr>
                    </a:solidFill>
                    <a:ea typeface="+mj-ea"/>
                    <a:cs typeface="+mj-cs"/>
                  </a:rPr>
                  <a:t>Krig</a:t>
                </a:r>
                <a:r>
                  <a:rPr lang="en-GB" sz="20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ea typeface="+mj-ea"/>
                    <a:cs typeface="+mj-cs"/>
                  </a:rPr>
                  <a:t> upscaled ERA5-Land data to native resolution</a:t>
                </a:r>
              </a:p>
              <a:p>
                <a:pPr marL="457200" lvl="0" indent="-457200">
                  <a:spcBef>
                    <a:spcPts val="1000"/>
                  </a:spcBef>
                  <a:buClr>
                    <a:srgbClr val="1E5155">
                      <a:lumMod val="40000"/>
                      <a:lumOff val="60000"/>
                    </a:srgbClr>
                  </a:buClr>
                  <a:buSzPct val="80000"/>
                  <a:buFont typeface="+mj-lt"/>
                  <a:buAutoNum type="arabicPeriod"/>
                </a:pPr>
                <a:r>
                  <a:rPr lang="en-GB" sz="20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ea typeface="+mj-ea"/>
                    <a:cs typeface="+mj-cs"/>
                  </a:rPr>
                  <a:t>Difference of upscaled &amp; interpolated product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 smtClean="0">
                            <a:solidFill>
                              <a:prstClr val="black">
                                <a:lumMod val="95000"/>
                                <a:lumOff val="5000"/>
                              </a:prstClr>
                            </a:solidFill>
                            <a:latin typeface="Cambria Math" panose="02040503050406030204" pitchFamily="18" charset="0"/>
                            <a:ea typeface="+mj-ea"/>
                            <a:cs typeface="+mj-cs"/>
                          </a:rPr>
                        </m:ctrlPr>
                      </m:sSubPr>
                      <m:e>
                        <m:r>
                          <a:rPr lang="en-GB" sz="2000" i="1" smtClean="0">
                            <a:solidFill>
                              <a:prstClr val="black">
                                <a:lumMod val="95000"/>
                                <a:lumOff val="5000"/>
                              </a:prst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j-cs"/>
                          </a:rPr>
                          <m:t>𝜎</m:t>
                        </m:r>
                      </m:e>
                      <m:sub>
                        <m:r>
                          <a:rPr lang="en-GB" sz="2000" b="0" i="1" smtClean="0">
                            <a:solidFill>
                              <a:prstClr val="black">
                                <a:lumMod val="95000"/>
                                <a:lumOff val="5000"/>
                              </a:prstClr>
                            </a:solidFill>
                            <a:latin typeface="Cambria Math" panose="02040503050406030204" pitchFamily="18" charset="0"/>
                            <a:ea typeface="+mj-ea"/>
                            <a:cs typeface="+mj-cs"/>
                          </a:rPr>
                          <m:t>𝐸𝑟𝑟</m:t>
                        </m:r>
                      </m:sub>
                    </m:sSub>
                  </m:oMath>
                </a14:m>
                <a:r>
                  <a:rPr lang="en-GB" sz="20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ea typeface="+mj-ea"/>
                    <a:cs typeface="+mj-cs"/>
                  </a:rPr>
                  <a:t>)</a:t>
                </a:r>
              </a:p>
              <a:p>
                <a:pPr marL="457200" lvl="0" indent="-457200">
                  <a:spcBef>
                    <a:spcPts val="1000"/>
                  </a:spcBef>
                  <a:buClr>
                    <a:srgbClr val="1E5155">
                      <a:lumMod val="40000"/>
                      <a:lumOff val="60000"/>
                    </a:srgbClr>
                  </a:buClr>
                  <a:buSzPct val="80000"/>
                  <a:buFont typeface="+mj-lt"/>
                  <a:buAutoNum type="arabicPeriod"/>
                </a:pPr>
                <a:endParaRPr lang="en-GB" sz="2000" dirty="0">
                  <a:solidFill>
                    <a:prstClr val="black">
                      <a:lumMod val="95000"/>
                      <a:lumOff val="5000"/>
                    </a:prstClr>
                  </a:solidFill>
                  <a:ea typeface="+mj-ea"/>
                  <a:cs typeface="+mj-cs"/>
                </a:endParaRPr>
              </a:p>
              <a:p>
                <a:pPr marL="457200" lvl="0" indent="-457200">
                  <a:spcBef>
                    <a:spcPts val="1000"/>
                  </a:spcBef>
                  <a:buClr>
                    <a:srgbClr val="1E5155">
                      <a:lumMod val="40000"/>
                      <a:lumOff val="60000"/>
                    </a:srgbClr>
                  </a:buClr>
                  <a:buSzPct val="80000"/>
                  <a:buFont typeface="+mj-lt"/>
                  <a:buAutoNum type="arabicPeriod"/>
                </a:pPr>
                <a:endParaRPr lang="en-GB" sz="100" dirty="0">
                  <a:solidFill>
                    <a:prstClr val="black">
                      <a:lumMod val="95000"/>
                      <a:lumOff val="5000"/>
                    </a:prstClr>
                  </a:solidFill>
                  <a:ea typeface="+mj-ea"/>
                  <a:cs typeface="+mj-cs"/>
                </a:endParaRPr>
              </a:p>
              <a:p>
                <a:pPr marL="457200" lvl="0" indent="-457200">
                  <a:spcBef>
                    <a:spcPts val="1000"/>
                  </a:spcBef>
                  <a:buClr>
                    <a:srgbClr val="1E5155">
                      <a:lumMod val="40000"/>
                      <a:lumOff val="60000"/>
                    </a:srgbClr>
                  </a:buClr>
                  <a:buSzPct val="80000"/>
                  <a:buFont typeface="+mj-lt"/>
                  <a:buAutoNum type="arabicPeriod"/>
                </a:pPr>
                <a:r>
                  <a:rPr lang="en-GB" sz="20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ea typeface="+mj-ea"/>
                    <a:cs typeface="+mj-cs"/>
                  </a:rPr>
                  <a:t>Total uncertainty of kriged product:</a:t>
                </a:r>
                <a:br>
                  <a:rPr lang="en-GB" sz="20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ea typeface="+mj-ea"/>
                    <a:cs typeface="+mj-cs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solidFill>
                              <a:prstClr val="black">
                                <a:lumMod val="95000"/>
                                <a:lumOff val="5000"/>
                              </a:prst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solidFill>
                              <a:prstClr val="black">
                                <a:lumMod val="95000"/>
                                <a:lumOff val="5000"/>
                              </a:prst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GB" sz="2000" b="0" i="1" smtClean="0">
                            <a:solidFill>
                              <a:prstClr val="black">
                                <a:lumMod val="95000"/>
                                <a:lumOff val="5000"/>
                              </a:prstClr>
                            </a:solidFill>
                            <a:latin typeface="Cambria Math" panose="02040503050406030204" pitchFamily="18" charset="0"/>
                          </a:rPr>
                          <m:t>𝑇𝑜𝑡𝑎𝑙</m:t>
                        </m:r>
                      </m:sub>
                    </m:sSub>
                    <m:r>
                      <a:rPr lang="en-GB" sz="2000" b="0" i="1" smtClean="0">
                        <a:solidFill>
                          <a:prstClr val="black">
                            <a:lumMod val="95000"/>
                            <a:lumOff val="5000"/>
                          </a:prstClr>
                        </a:solidFill>
                        <a:latin typeface="Cambria Math" panose="020405030504060302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en-GB" sz="2000" b="0" i="1" smtClean="0">
                            <a:solidFill>
                              <a:prstClr val="black">
                                <a:lumMod val="95000"/>
                                <a:lumOff val="5000"/>
                              </a:prstClr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GB" sz="2000" i="1">
                                <a:solidFill>
                                  <a:prstClr val="black">
                                    <a:lumMod val="95000"/>
                                    <a:lumOff val="5000"/>
                                  </a:prst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GB" sz="2000" i="1">
                                    <a:solidFill>
                                      <a:prstClr val="black">
                                        <a:lumMod val="95000"/>
                                        <a:lumOff val="5000"/>
                                      </a:prst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000" i="1">
                                    <a:solidFill>
                                      <a:prstClr val="black">
                                        <a:lumMod val="95000"/>
                                        <a:lumOff val="5000"/>
                                      </a:prst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GB" sz="2000" i="1">
                                    <a:solidFill>
                                      <a:prstClr val="black">
                                        <a:lumMod val="95000"/>
                                        <a:lumOff val="5000"/>
                                      </a:prstClr>
                                    </a:solidFill>
                                    <a:latin typeface="Cambria Math" panose="02040503050406030204" pitchFamily="18" charset="0"/>
                                  </a:rPr>
                                  <m:t>𝐾𝑟𝑖𝑔</m:t>
                                </m:r>
                              </m:sub>
                              <m:sup>
                                <m:r>
                                  <a:rPr lang="en-GB" sz="2000" i="1">
                                    <a:solidFill>
                                      <a:prstClr val="black">
                                        <a:lumMod val="95000"/>
                                        <a:lumOff val="5000"/>
                                      </a:prst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GB" sz="2000" b="0" i="1" smtClean="0">
                                <a:solidFill>
                                  <a:prstClr val="black">
                                    <a:lumMod val="95000"/>
                                    <a:lumOff val="5000"/>
                                  </a:prstClr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Sup>
                              <m:sSubSupPr>
                                <m:ctrlPr>
                                  <a:rPr lang="en-GB" sz="2000" i="1">
                                    <a:solidFill>
                                      <a:prstClr val="black">
                                        <a:lumMod val="95000"/>
                                        <a:lumOff val="5000"/>
                                      </a:prst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000" i="1">
                                    <a:solidFill>
                                      <a:prstClr val="black">
                                        <a:lumMod val="95000"/>
                                        <a:lumOff val="5000"/>
                                      </a:prst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GB" sz="2000" b="0" i="1" smtClean="0">
                                    <a:solidFill>
                                      <a:prstClr val="black">
                                        <a:lumMod val="95000"/>
                                        <a:lumOff val="5000"/>
                                      </a:prstClr>
                                    </a:solidFill>
                                    <a:latin typeface="Cambria Math" panose="02040503050406030204" pitchFamily="18" charset="0"/>
                                  </a:rPr>
                                  <m:t>𝐷𝑦𝑛</m:t>
                                </m:r>
                              </m:sub>
                              <m:sup>
                                <m:r>
                                  <a:rPr lang="en-GB" sz="2000" i="1">
                                    <a:solidFill>
                                      <a:prstClr val="black">
                                        <a:lumMod val="95000"/>
                                        <a:lumOff val="5000"/>
                                      </a:prst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num>
                          <m:den>
                            <m:r>
                              <a:rPr lang="en-GB" sz="2000" b="0" i="1" smtClean="0">
                                <a:solidFill>
                                  <a:prstClr val="black">
                                    <a:lumMod val="95000"/>
                                    <a:lumOff val="5000"/>
                                  </a:prst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rad>
                  </m:oMath>
                </a14:m>
                <a:endParaRPr lang="en-GB" sz="2000" dirty="0">
                  <a:solidFill>
                    <a:prstClr val="black">
                      <a:lumMod val="95000"/>
                      <a:lumOff val="5000"/>
                    </a:prstClr>
                  </a:solidFill>
                  <a:ea typeface="+mj-ea"/>
                  <a:cs typeface="+mj-cs"/>
                </a:endParaRPr>
              </a:p>
              <a:p>
                <a:pPr marL="457200" lvl="0" indent="-457200">
                  <a:spcBef>
                    <a:spcPts val="1000"/>
                  </a:spcBef>
                  <a:buClr>
                    <a:srgbClr val="1E5155">
                      <a:lumMod val="40000"/>
                      <a:lumOff val="60000"/>
                    </a:srgbClr>
                  </a:buClr>
                  <a:buSzPct val="80000"/>
                  <a:buFont typeface="+mj-lt"/>
                  <a:buAutoNum type="arabicPeriod"/>
                </a:pPr>
                <a:endParaRPr lang="en-GB" sz="2000" dirty="0">
                  <a:solidFill>
                    <a:prstClr val="black">
                      <a:lumMod val="95000"/>
                      <a:lumOff val="5000"/>
                    </a:prstClr>
                  </a:solidFill>
                  <a:ea typeface="+mj-ea"/>
                  <a:cs typeface="+mj-cs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C227A9B-1F65-42A8-AFE7-AA7A212FAA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29" y="1043848"/>
                <a:ext cx="7254581" cy="3853747"/>
              </a:xfrm>
              <a:prstGeom prst="rect">
                <a:avLst/>
              </a:prstGeom>
              <a:blipFill>
                <a:blip r:embed="rId3"/>
                <a:stretch>
                  <a:fillRect l="-92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9DE80C7-A3AA-4EF9-B758-3BBFF964E261}"/>
              </a:ext>
            </a:extLst>
          </p:cNvPr>
          <p:cNvSpPr/>
          <p:nvPr/>
        </p:nvSpPr>
        <p:spPr>
          <a:xfrm>
            <a:off x="182880" y="5121924"/>
            <a:ext cx="7123930" cy="816154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3. Where Kriging is not the most accurate method, it is the only one that produces uncertainty estimates.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9675083-000D-4CAD-B07D-3A811C5FF4DA}"/>
              </a:ext>
            </a:extLst>
          </p:cNvPr>
          <p:cNvSpPr/>
          <p:nvPr/>
        </p:nvSpPr>
        <p:spPr>
          <a:xfrm>
            <a:off x="182880" y="2574517"/>
            <a:ext cx="7123930" cy="541785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1. Kriging outperforms most other interpolation methods.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A00DF95-46EE-4698-B32F-D43E10F26940}"/>
              </a:ext>
            </a:extLst>
          </p:cNvPr>
          <p:cNvSpPr/>
          <p:nvPr/>
        </p:nvSpPr>
        <p:spPr>
          <a:xfrm>
            <a:off x="182880" y="4500647"/>
            <a:ext cx="7123930" cy="541785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2. Kriging is highly accurate for a variety of ECVs.</a:t>
            </a:r>
          </a:p>
        </p:txBody>
      </p:sp>
    </p:spTree>
    <p:extLst>
      <p:ext uri="{BB962C8B-B14F-4D97-AF65-F5344CB8AC3E}">
        <p14:creationId xmlns:p14="http://schemas.microsoft.com/office/powerpoint/2010/main" val="1793894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02F-10B9-4E30-83AC-C8E556922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KrigR Products &amp; Legacy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A7F60-79DF-446D-BD57-6DB28842B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EB9C4-9878-495C-B8EE-F24FD5E70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21</a:t>
            </a:fld>
            <a:endParaRPr lang="en-GB"/>
          </a:p>
        </p:txBody>
      </p:sp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D153B6-CD90-45D2-93F6-757301B627FB}"/>
              </a:ext>
            </a:extLst>
          </p:cNvPr>
          <p:cNvPicPr/>
          <p:nvPr/>
        </p:nvPicPr>
        <p:blipFill rotWithShape="1">
          <a:blip r:embed="rId2"/>
          <a:srcRect l="12454" t="63027" r="22017" b="-1488"/>
          <a:stretch/>
        </p:blipFill>
        <p:spPr>
          <a:xfrm>
            <a:off x="2272936" y="3188594"/>
            <a:ext cx="3823063" cy="3059806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05E50250-4213-46BB-AB0A-92EE0729A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357E171-D987-4B56-8526-276B48EB28DF}"/>
              </a:ext>
            </a:extLst>
          </p:cNvPr>
          <p:cNvPicPr/>
          <p:nvPr/>
        </p:nvPicPr>
        <p:blipFill rotWithShape="1">
          <a:blip r:embed="rId2"/>
          <a:srcRect b="37240"/>
          <a:stretch/>
        </p:blipFill>
        <p:spPr>
          <a:xfrm>
            <a:off x="6217921" y="1123340"/>
            <a:ext cx="5835534" cy="4994096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52A9C54-DCB8-4763-91CD-9139CF6861F3}"/>
              </a:ext>
            </a:extLst>
          </p:cNvPr>
          <p:cNvSpPr/>
          <p:nvPr/>
        </p:nvSpPr>
        <p:spPr>
          <a:xfrm>
            <a:off x="138545" y="1336423"/>
            <a:ext cx="5957454" cy="541785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1. KrigR-products do not align with most legacy products.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09086B6-B187-469F-B428-AD3A0463C7CB}"/>
              </a:ext>
            </a:extLst>
          </p:cNvPr>
          <p:cNvSpPr/>
          <p:nvPr/>
        </p:nvSpPr>
        <p:spPr>
          <a:xfrm>
            <a:off x="138545" y="1967074"/>
            <a:ext cx="5957454" cy="1053584"/>
          </a:xfrm>
          <a:prstGeom prst="roundRect">
            <a:avLst/>
          </a:prstGeom>
          <a:solidFill>
            <a:srgbClr val="346D67">
              <a:alpha val="69804"/>
            </a:srgbClr>
          </a:solidFill>
          <a:ln>
            <a:solidFill>
              <a:srgbClr val="2658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2. Particularly, in topographically heterogenous regions, KrigR seems most reliable (i.e. accurate) and informative (through provision of uncertainty metrics) to us.</a:t>
            </a:r>
          </a:p>
        </p:txBody>
      </p:sp>
    </p:spTree>
    <p:extLst>
      <p:ext uri="{BB962C8B-B14F-4D97-AF65-F5344CB8AC3E}">
        <p14:creationId xmlns:p14="http://schemas.microsoft.com/office/powerpoint/2010/main" val="2886339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FD480-86F6-432B-B54B-34A1912A8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</a:t>
            </a:r>
            <a:r>
              <a:rPr lang="en-GB" dirty="0" err="1"/>
              <a:t>KrigR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AD832-22A4-48CD-B008-2D8334F30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1E5155">
                  <a:lumMod val="40000"/>
                  <a:lumOff val="60000"/>
                </a:srgbClr>
              </a:buClr>
              <a:buNone/>
            </a:pPr>
            <a:r>
              <a:rPr lang="en-GB" sz="600" b="1" dirty="0">
                <a:solidFill>
                  <a:prstClr val="black"/>
                </a:solidFill>
              </a:rPr>
              <a:t> 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5F8577-7554-4D39-A71A-1CA08EDA3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22</a:t>
            </a:fld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314205-2C05-4EDA-BA67-58EE8223D363}"/>
              </a:ext>
            </a:extLst>
          </p:cNvPr>
          <p:cNvSpPr txBox="1"/>
          <p:nvPr/>
        </p:nvSpPr>
        <p:spPr>
          <a:xfrm>
            <a:off x="-1" y="1043848"/>
            <a:ext cx="6096000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600" b="1" dirty="0">
              <a:solidFill>
                <a:prstClr val="black"/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Downloads</a:t>
            </a: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 </a:t>
            </a:r>
            <a:r>
              <a:rPr lang="en-GB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ERA5(-Land)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</a:rPr>
              <a:t>Automatically breaks download request into sizeable chunks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</a:rPr>
              <a:t>Aggregates hourly/monthly data to user-specified temporal resolution and metric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</a:rPr>
              <a:t>Masks data according to shapefile / locations</a:t>
            </a:r>
            <a:endParaRPr lang="en-GB" dirty="0">
              <a:solidFill>
                <a:prstClr val="black">
                  <a:lumMod val="95000"/>
                  <a:lumOff val="5000"/>
                </a:prstClr>
              </a:solidFill>
              <a:ea typeface="+mj-ea"/>
              <a:cs typeface="+mj-cs"/>
            </a:endParaRPr>
          </a:p>
          <a:p>
            <a:pPr lvl="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100" b="1" dirty="0">
              <a:solidFill>
                <a:prstClr val="black">
                  <a:lumMod val="95000"/>
                  <a:lumOff val="5000"/>
                </a:prstClr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Provides</a:t>
            </a: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 GMTED2010 data as </a:t>
            </a:r>
            <a:r>
              <a:rPr lang="en-GB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covariates</a:t>
            </a: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endParaRPr lang="en-GB" sz="100" dirty="0">
              <a:solidFill>
                <a:prstClr val="black">
                  <a:lumMod val="95000"/>
                  <a:lumOff val="5000"/>
                </a:prstClr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Kriging</a:t>
            </a: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 of climate data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</a:rPr>
              <a:t>Checks for common errors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</a:rPr>
              <a:t>Parallelised processing of multi-bands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</a:rPr>
              <a:t>Exports kriging uncertainty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endParaRPr lang="en-GB" sz="2000" dirty="0">
              <a:solidFill>
                <a:prstClr val="black">
                  <a:lumMod val="95000"/>
                  <a:lumOff val="5000"/>
                </a:prstClr>
              </a:solidFill>
              <a:ea typeface="+mj-ea"/>
              <a:cs typeface="+mj-cs"/>
            </a:endParaRP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FE25270E-8374-4F91-8985-3BA882261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A6FDB5F-1F5F-47C7-B866-CE9B4984A942}"/>
              </a:ext>
            </a:extLst>
          </p:cNvPr>
          <p:cNvSpPr txBox="1">
            <a:spLocks/>
          </p:cNvSpPr>
          <p:nvPr/>
        </p:nvSpPr>
        <p:spPr>
          <a:xfrm>
            <a:off x="6061187" y="1043848"/>
            <a:ext cx="6065514" cy="520455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38100"/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rgbClr val="1E5155">
                  <a:lumMod val="40000"/>
                  <a:lumOff val="60000"/>
                </a:srgbClr>
              </a:buClr>
              <a:buFont typeface="Wingdings 3" charset="2"/>
              <a:buNone/>
            </a:pPr>
            <a:endParaRPr lang="en-GB" sz="600" b="1" dirty="0">
              <a:solidFill>
                <a:prstClr val="black"/>
              </a:solidFill>
            </a:endParaRPr>
          </a:p>
          <a:p>
            <a:r>
              <a:rPr lang="en-DE" b="1" dirty="0"/>
              <a:t>Temporary Files while kriging </a:t>
            </a:r>
            <a:r>
              <a:rPr lang="en-DE" dirty="0"/>
              <a:t>with </a:t>
            </a:r>
            <a:r>
              <a:rPr lang="en-DE" dirty="0">
                <a:latin typeface="Corbel Light" panose="020B0303020204020204" pitchFamily="34" charset="0"/>
              </a:rPr>
              <a:t>krigR() </a:t>
            </a:r>
            <a:endParaRPr lang="en-DE" b="1" dirty="0">
              <a:latin typeface="Corbel Light" panose="020B03030202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DE" dirty="0"/>
              <a:t>Temporary Directory in the directory indicated by </a:t>
            </a:r>
            <a:r>
              <a:rPr lang="en-DE" dirty="0">
                <a:latin typeface="Corbel Light" panose="020B0303020204020204" pitchFamily="34" charset="0"/>
                <a:cs typeface="ZWAdobeF" pitchFamily="2" charset="0"/>
              </a:rPr>
              <a:t>Dir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DE" dirty="0"/>
              <a:t>Individual NETCDF (.nc) files for the kriging prediction and standard error of each layer in the input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DE" dirty="0"/>
              <a:t>Removed automatically upon completion if </a:t>
            </a:r>
            <a:r>
              <a:rPr lang="en-US" dirty="0" err="1">
                <a:latin typeface="Corbel Light" panose="020B0303020204020204" pitchFamily="34" charset="0"/>
              </a:rPr>
              <a:t>Keep_Temporary</a:t>
            </a:r>
            <a:r>
              <a:rPr lang="en-DE" dirty="0">
                <a:latin typeface="Corbel Light" panose="020B0303020204020204" pitchFamily="34" charset="0"/>
              </a:rPr>
              <a:t> = FALSE</a:t>
            </a:r>
          </a:p>
          <a:p>
            <a:pPr marL="0" indent="0">
              <a:buFont typeface="Wingdings 3" charset="2"/>
              <a:buNone/>
            </a:pPr>
            <a:endParaRPr lang="en-DE" sz="200" i="1" dirty="0"/>
          </a:p>
          <a:p>
            <a:pPr marL="0" indent="0">
              <a:buFont typeface="Wingdings 3" charset="2"/>
              <a:buNone/>
            </a:pPr>
            <a:r>
              <a:rPr lang="en-DE" b="1" i="1" dirty="0"/>
              <a:t>Why?</a:t>
            </a:r>
          </a:p>
          <a:p>
            <a:pPr>
              <a:buClr>
                <a:srgbClr val="1E5155">
                  <a:lumMod val="40000"/>
                  <a:lumOff val="60000"/>
                </a:srgbClr>
              </a:buClr>
              <a:buFont typeface="Arial" panose="020B0604020202020204" pitchFamily="34" charset="0"/>
              <a:buChar char="•"/>
            </a:pPr>
            <a:r>
              <a:rPr lang="en-DE" dirty="0">
                <a:solidFill>
                  <a:prstClr val="black">
                    <a:lumMod val="95000"/>
                    <a:lumOff val="5000"/>
                  </a:prstClr>
                </a:solidFill>
              </a:rPr>
              <a:t>You can put kriging on-hold, </a:t>
            </a:r>
            <a:r>
              <a:rPr lang="en-DE" dirty="0">
                <a:solidFill>
                  <a:prstClr val="black">
                    <a:lumMod val="95000"/>
                    <a:lumOff val="5000"/>
                  </a:prstClr>
                </a:solidFill>
                <a:latin typeface="Corbel Light" panose="020B0303020204020204" pitchFamily="34" charset="0"/>
              </a:rPr>
              <a:t>krigR()</a:t>
            </a:r>
            <a:r>
              <a:rPr lang="en-DE" dirty="0">
                <a:solidFill>
                  <a:prstClr val="black">
                    <a:lumMod val="95000"/>
                    <a:lumOff val="5000"/>
                  </a:prstClr>
                </a:solidFill>
              </a:rPr>
              <a:t> checks for the presence of temporary files for each run</a:t>
            </a:r>
            <a:endParaRPr lang="en-DE" i="1" dirty="0">
              <a:solidFill>
                <a:prstClr val="black">
                  <a:lumMod val="95000"/>
                  <a:lumOff val="5000"/>
                </a:prstClr>
              </a:solidFill>
            </a:endParaRPr>
          </a:p>
          <a:p>
            <a:pPr marL="0" indent="0">
              <a:buFont typeface="Wingdings 3" charset="2"/>
              <a:buNone/>
            </a:pPr>
            <a:endParaRPr lang="en-DE" b="1" i="1" dirty="0"/>
          </a:p>
        </p:txBody>
      </p:sp>
    </p:spTree>
    <p:extLst>
      <p:ext uri="{BB962C8B-B14F-4D97-AF65-F5344CB8AC3E}">
        <p14:creationId xmlns:p14="http://schemas.microsoft.com/office/powerpoint/2010/main" val="100096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47D03-23C7-4948-AEDA-7842FA163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Efficiency Of The KrigR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B8953-CD11-4A02-BE94-89D141B79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BDB0AC-0592-47ED-8A55-8BBC7C43C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A9F0B-FCB6-4A95-8382-B15EB5653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60ED969-F653-43A1-BFFA-25C0FE8EA0D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411" y="1123340"/>
            <a:ext cx="4625043" cy="500980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E67303A-633C-403A-B400-461CA2A82D57}"/>
              </a:ext>
            </a:extLst>
          </p:cNvPr>
          <p:cNvSpPr txBox="1">
            <a:spLocks/>
          </p:cNvSpPr>
          <p:nvPr/>
        </p:nvSpPr>
        <p:spPr>
          <a:xfrm>
            <a:off x="1" y="1043848"/>
            <a:ext cx="7428410" cy="520455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38100"/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DE" sz="400" dirty="0"/>
          </a:p>
          <a:p>
            <a:pPr marL="0" indent="0" algn="ctr">
              <a:buNone/>
            </a:pPr>
            <a:r>
              <a:rPr lang="en-GB" dirty="0"/>
              <a:t>KrigR offers a </a:t>
            </a:r>
            <a:r>
              <a:rPr lang="en-GB" b="1" dirty="0"/>
              <a:t>flexible, efficient workflow</a:t>
            </a:r>
          </a:p>
          <a:p>
            <a:pPr marL="0" indent="0" algn="ctr">
              <a:buNone/>
            </a:pPr>
            <a:endParaRPr lang="en-GB" sz="200" b="1" dirty="0"/>
          </a:p>
          <a:p>
            <a:r>
              <a:rPr lang="en-GB" b="1" dirty="0"/>
              <a:t>Data Storage &amp; Downloads</a:t>
            </a:r>
          </a:p>
          <a:p>
            <a:pPr lvl="1"/>
            <a:r>
              <a:rPr lang="en-GB" dirty="0"/>
              <a:t>Only download and store the data you need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 Reducing storage demands and downloads sizes</a:t>
            </a:r>
            <a:endParaRPr lang="en-GB" dirty="0"/>
          </a:p>
          <a:p>
            <a:r>
              <a:rPr lang="en-GB" b="1" dirty="0"/>
              <a:t>Data Handling &amp; Processing</a:t>
            </a:r>
          </a:p>
          <a:p>
            <a:pPr lvl="1"/>
            <a:r>
              <a:rPr lang="en-GB" dirty="0"/>
              <a:t>Any temporal resolution &amp; aggregate metric you need</a:t>
            </a:r>
          </a:p>
          <a:p>
            <a:pPr lvl="1"/>
            <a:r>
              <a:rPr lang="en-GB" dirty="0"/>
              <a:t>Reliable &amp; informative statistical interpolation via Kriging</a:t>
            </a:r>
          </a:p>
          <a:p>
            <a:r>
              <a:rPr lang="en-DE" b="1" dirty="0"/>
              <a:t>Computational </a:t>
            </a:r>
            <a:r>
              <a:rPr lang="en-GB" b="1" dirty="0"/>
              <a:t>C</a:t>
            </a:r>
            <a:r>
              <a:rPr lang="en-DE" b="1" dirty="0"/>
              <a:t>ost</a:t>
            </a:r>
            <a:endParaRPr lang="en-GB" b="1" dirty="0"/>
          </a:p>
          <a:p>
            <a:pPr lvl="1"/>
            <a:r>
              <a:rPr lang="en-US" dirty="0"/>
              <a:t>P</a:t>
            </a:r>
            <a:r>
              <a:rPr lang="en-DE" dirty="0"/>
              <a:t>rocessing time scales close to exponentially with extent and downscaling factor</a:t>
            </a:r>
            <a:endParaRPr lang="en-GB" dirty="0"/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 Work on minimally required scales or localised kriging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7766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59343-906A-4697-96E4-C6FB6D36C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Road Ahead For KrigR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134C8-3076-48BE-9ABE-3FE40A088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5258C-BAAD-4859-9BE3-489DB8B81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24</a:t>
            </a:fld>
            <a:endParaRPr lang="en-GB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F27FD669-74EE-4FC2-8FFF-ACCFF5B6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9" name="Picture 8" descr="A picture containing outdoor, sky, grass, ground&#10;&#10;Description automatically generated">
            <a:extLst>
              <a:ext uri="{FF2B5EF4-FFF2-40B4-BE49-F238E27FC236}">
                <a16:creationId xmlns:a16="http://schemas.microsoft.com/office/drawing/2014/main" id="{6857D99F-181E-4522-A3BF-4D7DC35B4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938" y="1450305"/>
            <a:ext cx="5855516" cy="439163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6652AD9-9AC7-4EC0-9A36-8005864CC296}"/>
              </a:ext>
            </a:extLst>
          </p:cNvPr>
          <p:cNvSpPr txBox="1">
            <a:spLocks/>
          </p:cNvSpPr>
          <p:nvPr/>
        </p:nvSpPr>
        <p:spPr>
          <a:xfrm>
            <a:off x="1" y="1043848"/>
            <a:ext cx="6096000" cy="520455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38100"/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DE" sz="200" b="1" dirty="0"/>
          </a:p>
          <a:p>
            <a:pPr marL="0" indent="0" algn="ctr">
              <a:buNone/>
            </a:pPr>
            <a:r>
              <a:rPr lang="en-DE" b="1" dirty="0"/>
              <a:t>What’s still to come?</a:t>
            </a:r>
            <a:endParaRPr lang="en-GB" b="1" dirty="0"/>
          </a:p>
          <a:p>
            <a:pPr marL="0" indent="0" algn="ctr">
              <a:buNone/>
            </a:pPr>
            <a:endParaRPr lang="en-GB" sz="200" b="1" dirty="0"/>
          </a:p>
          <a:p>
            <a:r>
              <a:rPr lang="en-GB" dirty="0"/>
              <a:t>More efficient downloads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Automatic splitting of download requests into maximum layer numbers</a:t>
            </a:r>
            <a:endParaRPr lang="en-GB" dirty="0"/>
          </a:p>
          <a:p>
            <a:r>
              <a:rPr lang="en-GB" dirty="0"/>
              <a:t>Support for more ECMWF data sets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GB" dirty="0"/>
              <a:t>ECMWF has voiced development interest</a:t>
            </a:r>
          </a:p>
          <a:p>
            <a:r>
              <a:rPr lang="en-DE" dirty="0"/>
              <a:t>KrigR methodlogy for climate projections &amp; data products</a:t>
            </a:r>
            <a:endParaRPr lang="en-GB" dirty="0"/>
          </a:p>
          <a:p>
            <a:r>
              <a:rPr lang="en-GB" dirty="0"/>
              <a:t>KrigR-based critique of bioclimatic variables &amp; development of novel metrics</a:t>
            </a:r>
          </a:p>
          <a:p>
            <a:r>
              <a:rPr lang="en-GB" dirty="0"/>
              <a:t>Use-case studies:</a:t>
            </a:r>
          </a:p>
          <a:p>
            <a:pPr lvl="1"/>
            <a:r>
              <a:rPr lang="en-GB" dirty="0"/>
              <a:t>V</a:t>
            </a:r>
            <a:r>
              <a:rPr lang="en-DE" dirty="0"/>
              <a:t>egetation dynamics </a:t>
            </a:r>
            <a:r>
              <a:rPr lang="en-GB" dirty="0"/>
              <a:t>(submitted publication)</a:t>
            </a:r>
          </a:p>
          <a:p>
            <a:pPr lvl="1"/>
            <a:r>
              <a:rPr lang="en-GB" dirty="0"/>
              <a:t>S</a:t>
            </a:r>
            <a:r>
              <a:rPr lang="en-DE" dirty="0"/>
              <a:t>pecies distribution</a:t>
            </a:r>
            <a:r>
              <a:rPr lang="en-GB" dirty="0"/>
              <a:t>s (planned publication)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8347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AD132-F68C-493A-9BBA-9C55F8892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32000" indent="-432000" defTabSz="914400" fontAlgn="base">
              <a:lnSpc>
                <a:spcPct val="107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lang="en-GB" dirty="0"/>
              <a:t>Contemporary Data - Accuracy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AAE8F-3F14-4326-8F76-054EFBD7B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endParaRPr lang="en-GB" sz="3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GB" sz="2400" dirty="0">
                <a:solidFill>
                  <a:schemeClr val="bg1"/>
                </a:solidFill>
                <a:sym typeface="Wingdings" panose="05000000000000000000" pitchFamily="2" charset="2"/>
              </a:rPr>
              <a:t>Large areas of legacy data sets suffer from </a:t>
            </a:r>
            <a:r>
              <a:rPr lang="en-GB" sz="2400" b="1" dirty="0">
                <a:solidFill>
                  <a:schemeClr val="bg1"/>
                </a:solidFill>
                <a:sym typeface="Wingdings" panose="05000000000000000000" pitchFamily="2" charset="2"/>
              </a:rPr>
              <a:t>low reliability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DF5663-3E83-4E1D-BD92-2E4928D43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3</a:t>
            </a:fld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F644A2A-C45B-475A-AE71-62362FB0E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149" y="1623752"/>
            <a:ext cx="6619305" cy="44473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B753C7-57D6-40BA-94A3-98EBA6D2B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46" y="1789215"/>
            <a:ext cx="4625043" cy="239671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7D2BD89-EA04-4D2F-B5F2-1214BD0C63BE}"/>
              </a:ext>
            </a:extLst>
          </p:cNvPr>
          <p:cNvSpPr/>
          <p:nvPr/>
        </p:nvSpPr>
        <p:spPr>
          <a:xfrm>
            <a:off x="138546" y="4266686"/>
            <a:ext cx="51570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>
                <a:solidFill>
                  <a:schemeClr val="bg1"/>
                </a:solidFill>
                <a:sym typeface="Wingdings" panose="05000000000000000000" pitchFamily="2" charset="2"/>
              </a:rPr>
              <a:t>No data uncertainty/quality markers</a:t>
            </a:r>
            <a:endParaRPr lang="en-GB" sz="2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8B8A70-94F0-4693-BEB4-88EE17DF09E3}"/>
              </a:ext>
            </a:extLst>
          </p:cNvPr>
          <p:cNvSpPr/>
          <p:nvPr/>
        </p:nvSpPr>
        <p:spPr>
          <a:xfrm>
            <a:off x="138546" y="4805179"/>
            <a:ext cx="5157058" cy="137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Aft>
                <a:spcPts val="400"/>
              </a:spcAft>
            </a:pPr>
            <a:r>
              <a:rPr lang="en-GB" sz="2000" b="1" dirty="0">
                <a:solidFill>
                  <a:schemeClr val="bg1"/>
                </a:solidFill>
                <a:sym typeface="Wingdings" panose="05000000000000000000" pitchFamily="2" charset="2"/>
              </a:rPr>
              <a:t>Spatial resolutions: 1x1km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solidFill>
                  <a:schemeClr val="bg1"/>
                </a:solidFill>
                <a:sym typeface="Wingdings" panose="05000000000000000000" pitchFamily="2" charset="2"/>
              </a:rPr>
              <a:t> Too tough for data sources and interpolation techniques used for legacy data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974E5DDF-725A-4E6B-9E74-4BCB1650F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705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AD132-F68C-493A-9BBA-9C55F8892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32000" lvl="0" indent="-432000" defTabSz="914400" fontAlgn="base">
              <a:lnSpc>
                <a:spcPct val="107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lang="en-GB" dirty="0">
                <a:solidFill>
                  <a:schemeClr val="tx1"/>
                </a:solidFill>
              </a:rPr>
              <a:t>Contemporary Data – Temporal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AAE8F-3F14-4326-8F76-054EFBD7B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ctr">
              <a:buClr>
                <a:srgbClr val="1E5155">
                  <a:lumMod val="40000"/>
                  <a:lumOff val="60000"/>
                </a:srgbClr>
              </a:buClr>
              <a:buNone/>
            </a:pPr>
            <a:endParaRPr lang="en-GB" sz="300" dirty="0"/>
          </a:p>
          <a:p>
            <a:pPr marL="0" lvl="0" indent="0" algn="ctr">
              <a:buClr>
                <a:srgbClr val="1E5155">
                  <a:lumMod val="40000"/>
                  <a:lumOff val="60000"/>
                </a:srgbClr>
              </a:buClr>
              <a:buNone/>
            </a:pPr>
            <a:r>
              <a:rPr lang="en-GB" sz="2400" dirty="0"/>
              <a:t>Most legacy data sets offer </a:t>
            </a:r>
            <a:r>
              <a:rPr lang="en-GB" sz="2400" b="1" dirty="0"/>
              <a:t>monthly intervals </a:t>
            </a:r>
            <a:r>
              <a:rPr lang="en-GB" sz="2400" dirty="0"/>
              <a:t>of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DF5663-3E83-4E1D-BD92-2E4928D43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4</a:t>
            </a:fld>
            <a:endParaRPr lang="en-GB"/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396230C4-83EB-4518-91F0-5A798344F587}"/>
              </a:ext>
            </a:extLst>
          </p:cNvPr>
          <p:cNvSpPr txBox="1">
            <a:spLocks/>
          </p:cNvSpPr>
          <p:nvPr/>
        </p:nvSpPr>
        <p:spPr>
          <a:xfrm>
            <a:off x="1" y="1706880"/>
            <a:ext cx="6065513" cy="45415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38100"/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rgbClr val="1E5155">
                  <a:lumMod val="40000"/>
                  <a:lumOff val="60000"/>
                </a:srgbClr>
              </a:buClr>
              <a:buFont typeface="Wingdings 3" charset="2"/>
              <a:buNone/>
            </a:pPr>
            <a:endParaRPr lang="en-GB" sz="600" b="1" dirty="0">
              <a:solidFill>
                <a:prstClr val="black"/>
              </a:solidFill>
            </a:endParaRPr>
          </a:p>
          <a:p>
            <a:pPr>
              <a:buClr>
                <a:srgbClr val="1E5155">
                  <a:lumMod val="40000"/>
                  <a:lumOff val="60000"/>
                </a:srgbClr>
              </a:buClr>
            </a:pPr>
            <a:r>
              <a:rPr lang="en-GB" dirty="0">
                <a:solidFill>
                  <a:prstClr val="black">
                    <a:lumMod val="95000"/>
                    <a:lumOff val="5000"/>
                  </a:prstClr>
                </a:solidFill>
              </a:rPr>
              <a:t>Natural processes rarely happen at neat monthly intervals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D9FC8B45-9512-4ECE-AFD4-B1BE0BA853AA}"/>
              </a:ext>
            </a:extLst>
          </p:cNvPr>
          <p:cNvSpPr txBox="1">
            <a:spLocks/>
          </p:cNvSpPr>
          <p:nvPr/>
        </p:nvSpPr>
        <p:spPr>
          <a:xfrm>
            <a:off x="6095999" y="1706880"/>
            <a:ext cx="6065513" cy="45415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38100"/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Clr>
                <a:srgbClr val="1E5155">
                  <a:lumMod val="40000"/>
                  <a:lumOff val="60000"/>
                </a:srgbClr>
              </a:buClr>
              <a:buFont typeface="Wingdings 3" charset="2"/>
              <a:buNone/>
            </a:pPr>
            <a:endParaRPr lang="en-US" sz="600" dirty="0"/>
          </a:p>
          <a:p>
            <a:pPr>
              <a:buClr>
                <a:srgbClr val="1E5155">
                  <a:lumMod val="40000"/>
                  <a:lumOff val="60000"/>
                </a:srgbClr>
              </a:buClr>
            </a:pPr>
            <a:r>
              <a:rPr lang="en-US" dirty="0"/>
              <a:t>Temporal variability must be accounted for in quantification of extreme events</a:t>
            </a:r>
            <a:endParaRPr lang="en-GB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E85901C-4F2D-46E2-92ED-ABFA1CA0F3B4}"/>
              </a:ext>
            </a:extLst>
          </p:cNvPr>
          <p:cNvSpPr/>
          <p:nvPr/>
        </p:nvSpPr>
        <p:spPr>
          <a:xfrm>
            <a:off x="248985" y="2677195"/>
            <a:ext cx="196308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DE" sz="2000" b="1" dirty="0">
                <a:solidFill>
                  <a:schemeClr val="bg1"/>
                </a:solidFill>
                <a:sym typeface="Wingdings" panose="05000000000000000000" pitchFamily="2" charset="2"/>
              </a:rPr>
              <a:t>Biologically relevant gaps:</a:t>
            </a:r>
            <a:endParaRPr lang="en-GB" sz="2000" b="1" dirty="0">
              <a:solidFill>
                <a:schemeClr val="bg1"/>
              </a:solidFill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D2218B39-13AC-4FAA-AEF3-EF4F1018E90D}"/>
              </a:ext>
            </a:extLst>
          </p:cNvPr>
          <p:cNvGrpSpPr/>
          <p:nvPr/>
        </p:nvGrpSpPr>
        <p:grpSpPr>
          <a:xfrm>
            <a:off x="2044712" y="2781486"/>
            <a:ext cx="4020534" cy="2672901"/>
            <a:chOff x="1851008" y="2309673"/>
            <a:chExt cx="4020534" cy="267290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12F68356-2D57-43D4-A99F-9F42A08A0034}"/>
                </a:ext>
              </a:extLst>
            </p:cNvPr>
            <p:cNvGrpSpPr/>
            <p:nvPr/>
          </p:nvGrpSpPr>
          <p:grpSpPr>
            <a:xfrm>
              <a:off x="1851008" y="2309673"/>
              <a:ext cx="4020534" cy="2672901"/>
              <a:chOff x="1526240" y="828883"/>
              <a:chExt cx="8124386" cy="5401192"/>
            </a:xfrm>
          </p:grpSpPr>
          <p:pic>
            <p:nvPicPr>
              <p:cNvPr id="64" name="Picture 63" descr="A close up of a map&#10;&#10;Description automatically generated">
                <a:extLst>
                  <a:ext uri="{FF2B5EF4-FFF2-40B4-BE49-F238E27FC236}">
                    <a16:creationId xmlns:a16="http://schemas.microsoft.com/office/drawing/2014/main" id="{73100CD9-C69E-4163-BC03-38E54E9DA6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526240" y="828883"/>
                <a:ext cx="8124386" cy="5401192"/>
              </a:xfrm>
              <a:prstGeom prst="rect">
                <a:avLst/>
              </a:prstGeom>
            </p:spPr>
          </p:pic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6F520FC8-9CBF-4B7F-AC86-AFCBECBA6D40}"/>
                  </a:ext>
                </a:extLst>
              </p:cNvPr>
              <p:cNvSpPr/>
              <p:nvPr/>
            </p:nvSpPr>
            <p:spPr>
              <a:xfrm>
                <a:off x="2760888" y="2422643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FCC2D4B3-CD4A-4635-9AD6-6C3F51F80967}"/>
                  </a:ext>
                </a:extLst>
              </p:cNvPr>
              <p:cNvSpPr/>
              <p:nvPr/>
            </p:nvSpPr>
            <p:spPr>
              <a:xfrm>
                <a:off x="3438759" y="2036817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EE298F2E-82BC-4FD6-AE77-8F62935ADACA}"/>
                  </a:ext>
                </a:extLst>
              </p:cNvPr>
              <p:cNvSpPr/>
              <p:nvPr/>
            </p:nvSpPr>
            <p:spPr>
              <a:xfrm>
                <a:off x="4045808" y="3329377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01667A1B-4043-4F69-B033-5099D6258712}"/>
                  </a:ext>
                </a:extLst>
              </p:cNvPr>
              <p:cNvSpPr/>
              <p:nvPr/>
            </p:nvSpPr>
            <p:spPr>
              <a:xfrm>
                <a:off x="5467971" y="2925502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F9B56D58-78CE-4430-95E7-66EE08E517B4}"/>
                  </a:ext>
                </a:extLst>
              </p:cNvPr>
              <p:cNvSpPr/>
              <p:nvPr/>
            </p:nvSpPr>
            <p:spPr>
              <a:xfrm>
                <a:off x="6205047" y="2925502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7BE2919A-2379-4D8A-8786-8D3A418C7E4C}"/>
                  </a:ext>
                </a:extLst>
              </p:cNvPr>
              <p:cNvSpPr/>
              <p:nvPr/>
            </p:nvSpPr>
            <p:spPr>
              <a:xfrm>
                <a:off x="7921720" y="2952726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71458472-D365-4F0B-95F8-F128F8C79B15}"/>
                  </a:ext>
                </a:extLst>
              </p:cNvPr>
              <p:cNvSpPr/>
              <p:nvPr/>
            </p:nvSpPr>
            <p:spPr>
              <a:xfrm>
                <a:off x="8697095" y="2598551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96F256A7-18CB-42C0-B29D-90BDEEAB529D}"/>
                  </a:ext>
                </a:extLst>
              </p:cNvPr>
              <p:cNvSpPr/>
              <p:nvPr/>
            </p:nvSpPr>
            <p:spPr>
              <a:xfrm>
                <a:off x="4804399" y="3359919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ED5BCE06-9910-468B-B7D7-3A8732ADA125}"/>
                  </a:ext>
                </a:extLst>
              </p:cNvPr>
              <p:cNvCxnSpPr>
                <a:stCxn id="65" idx="0"/>
                <a:endCxn id="66" idx="2"/>
              </p:cNvCxnSpPr>
              <p:nvPr/>
            </p:nvCxnSpPr>
            <p:spPr>
              <a:xfrm flipV="1">
                <a:off x="2890634" y="2175057"/>
                <a:ext cx="548125" cy="247586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8EE0078B-F27E-43FB-B140-0CA123256990}"/>
                  </a:ext>
                </a:extLst>
              </p:cNvPr>
              <p:cNvCxnSpPr>
                <a:cxnSpLocks/>
                <a:stCxn id="67" idx="0"/>
                <a:endCxn id="66" idx="5"/>
              </p:cNvCxnSpPr>
              <p:nvPr/>
            </p:nvCxnSpPr>
            <p:spPr>
              <a:xfrm flipH="1" flipV="1">
                <a:off x="3660249" y="2272807"/>
                <a:ext cx="515305" cy="1056570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F59B8521-CBC7-42A6-8179-2793234CB129}"/>
                  </a:ext>
                </a:extLst>
              </p:cNvPr>
              <p:cNvCxnSpPr>
                <a:cxnSpLocks/>
                <a:endCxn id="72" idx="1"/>
              </p:cNvCxnSpPr>
              <p:nvPr/>
            </p:nvCxnSpPr>
            <p:spPr>
              <a:xfrm flipV="1">
                <a:off x="4258510" y="3400409"/>
                <a:ext cx="583891" cy="58722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32E39E73-9DC0-4471-8F43-7B6B5382379C}"/>
                  </a:ext>
                </a:extLst>
              </p:cNvPr>
              <p:cNvCxnSpPr>
                <a:cxnSpLocks/>
                <a:endCxn id="72" idx="7"/>
              </p:cNvCxnSpPr>
              <p:nvPr/>
            </p:nvCxnSpPr>
            <p:spPr>
              <a:xfrm flipH="1">
                <a:off x="5025889" y="3060658"/>
                <a:ext cx="562544" cy="339751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E3E2C984-F615-456B-B545-89BA82A77981}"/>
                  </a:ext>
                </a:extLst>
              </p:cNvPr>
              <p:cNvCxnSpPr>
                <a:cxnSpLocks/>
                <a:stCxn id="69" idx="6"/>
              </p:cNvCxnSpPr>
              <p:nvPr/>
            </p:nvCxnSpPr>
            <p:spPr>
              <a:xfrm flipH="1" flipV="1">
                <a:off x="5663513" y="3062262"/>
                <a:ext cx="801026" cy="1480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4C5B9B46-C351-4744-883C-33AAE72FF7C9}"/>
                  </a:ext>
                </a:extLst>
              </p:cNvPr>
              <p:cNvSpPr/>
              <p:nvPr/>
            </p:nvSpPr>
            <p:spPr>
              <a:xfrm>
                <a:off x="6686029" y="1992199"/>
                <a:ext cx="259491" cy="276479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63B6F847-EA55-44DF-9390-18CE9086A178}"/>
                  </a:ext>
                </a:extLst>
              </p:cNvPr>
              <p:cNvCxnSpPr>
                <a:cxnSpLocks/>
                <a:stCxn id="78" idx="3"/>
              </p:cNvCxnSpPr>
              <p:nvPr/>
            </p:nvCxnSpPr>
            <p:spPr>
              <a:xfrm flipH="1">
                <a:off x="6373480" y="2228189"/>
                <a:ext cx="350551" cy="968112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E96AF096-79AC-4BC4-81AD-A057107C224B}"/>
                  </a:ext>
                </a:extLst>
              </p:cNvPr>
              <p:cNvSpPr/>
              <p:nvPr/>
            </p:nvSpPr>
            <p:spPr>
              <a:xfrm>
                <a:off x="7383612" y="1970933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A57D04B9-C6AA-4817-AD1F-AD106261CE7C}"/>
                  </a:ext>
                </a:extLst>
              </p:cNvPr>
              <p:cNvCxnSpPr>
                <a:cxnSpLocks/>
                <a:endCxn id="78" idx="6"/>
              </p:cNvCxnSpPr>
              <p:nvPr/>
            </p:nvCxnSpPr>
            <p:spPr>
              <a:xfrm flipH="1">
                <a:off x="6945520" y="2111955"/>
                <a:ext cx="587739" cy="18484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866C3D69-2A51-4262-BDE4-AA3B3FF4FF26}"/>
                  </a:ext>
                </a:extLst>
              </p:cNvPr>
              <p:cNvCxnSpPr>
                <a:cxnSpLocks/>
                <a:stCxn id="80" idx="5"/>
              </p:cNvCxnSpPr>
              <p:nvPr/>
            </p:nvCxnSpPr>
            <p:spPr>
              <a:xfrm>
                <a:off x="7605102" y="2206923"/>
                <a:ext cx="499338" cy="913753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1D523C93-1FB2-4142-AF76-DA141731775E}"/>
                  </a:ext>
                </a:extLst>
              </p:cNvPr>
              <p:cNvCxnSpPr>
                <a:cxnSpLocks/>
                <a:stCxn id="71" idx="3"/>
              </p:cNvCxnSpPr>
              <p:nvPr/>
            </p:nvCxnSpPr>
            <p:spPr>
              <a:xfrm flipH="1">
                <a:off x="8038121" y="2834541"/>
                <a:ext cx="696976" cy="249636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E774087D-7D62-40F6-922C-447EDF6E877E}"/>
                  </a:ext>
                </a:extLst>
              </p:cNvPr>
              <p:cNvSpPr/>
              <p:nvPr/>
            </p:nvSpPr>
            <p:spPr>
              <a:xfrm>
                <a:off x="9175330" y="2345375"/>
                <a:ext cx="259491" cy="276479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6EC07DB3-13DC-4C3E-999E-1D4780965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26842" y="2483615"/>
                <a:ext cx="368863" cy="290970"/>
              </a:xfrm>
              <a:prstGeom prst="line">
                <a:avLst/>
              </a:prstGeom>
              <a:ln w="381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7C0050C-2C6B-4931-A032-DE7141F52761}"/>
                </a:ext>
              </a:extLst>
            </p:cNvPr>
            <p:cNvSpPr txBox="1"/>
            <p:nvPr/>
          </p:nvSpPr>
          <p:spPr>
            <a:xfrm>
              <a:off x="4604657" y="4342485"/>
              <a:ext cx="112863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DE" sz="800" dirty="0">
                  <a:solidFill>
                    <a:schemeClr val="bg1"/>
                  </a:solidFill>
                </a:rPr>
                <a:t>© </a:t>
              </a:r>
              <a:r>
                <a:rPr lang="en-US" sz="800" dirty="0">
                  <a:solidFill>
                    <a:schemeClr val="bg1"/>
                  </a:solidFill>
                </a:rPr>
                <a:t>Connor Bernard</a:t>
              </a: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DCF247D-B8FB-4067-B147-722A921E3710}"/>
              </a:ext>
            </a:extLst>
          </p:cNvPr>
          <p:cNvGrpSpPr/>
          <p:nvPr/>
        </p:nvGrpSpPr>
        <p:grpSpPr>
          <a:xfrm>
            <a:off x="7690228" y="2677195"/>
            <a:ext cx="4018952" cy="2795645"/>
            <a:chOff x="7791329" y="2178125"/>
            <a:chExt cx="4018952" cy="2795645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B3D90D7-C7AA-4B93-930E-A928D281D7D3}"/>
                </a:ext>
              </a:extLst>
            </p:cNvPr>
            <p:cNvGrpSpPr/>
            <p:nvPr/>
          </p:nvGrpSpPr>
          <p:grpSpPr>
            <a:xfrm>
              <a:off x="7791329" y="2178125"/>
              <a:ext cx="4018952" cy="2795645"/>
              <a:chOff x="6714308" y="2131492"/>
              <a:chExt cx="4653345" cy="3236938"/>
            </a:xfrm>
          </p:grpSpPr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85D368E3-A01B-4416-A3AC-6C35BDFF7ACE}"/>
                  </a:ext>
                </a:extLst>
              </p:cNvPr>
              <p:cNvGrpSpPr/>
              <p:nvPr/>
            </p:nvGrpSpPr>
            <p:grpSpPr>
              <a:xfrm>
                <a:off x="6714308" y="2131492"/>
                <a:ext cx="4653345" cy="3236938"/>
                <a:chOff x="1526240" y="578628"/>
                <a:chExt cx="8124385" cy="5651447"/>
              </a:xfrm>
            </p:grpSpPr>
            <p:pic>
              <p:nvPicPr>
                <p:cNvPr id="92" name="Picture 91" descr="A close up of a map&#10;&#10;Description automatically generated">
                  <a:extLst>
                    <a:ext uri="{FF2B5EF4-FFF2-40B4-BE49-F238E27FC236}">
                      <a16:creationId xmlns:a16="http://schemas.microsoft.com/office/drawing/2014/main" id="{6E5D779F-156D-48E8-A5D6-3F44C08EEB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526240" y="828882"/>
                  <a:ext cx="8124385" cy="5401193"/>
                </a:xfrm>
                <a:prstGeom prst="rect">
                  <a:avLst/>
                </a:prstGeom>
              </p:spPr>
            </p:pic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B065730E-4198-4A61-8632-847F1F00E1DC}"/>
                    </a:ext>
                  </a:extLst>
                </p:cNvPr>
                <p:cNvSpPr/>
                <p:nvPr/>
              </p:nvSpPr>
              <p:spPr>
                <a:xfrm>
                  <a:off x="3373394" y="1149178"/>
                  <a:ext cx="799069" cy="4232190"/>
                </a:xfrm>
                <a:prstGeom prst="rect">
                  <a:avLst/>
                </a:prstGeom>
                <a:solidFill>
                  <a:srgbClr val="C00000">
                    <a:alpha val="2902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700"/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A449D7E2-87F5-424B-B9ED-B6C47BEEF298}"/>
                    </a:ext>
                  </a:extLst>
                </p:cNvPr>
                <p:cNvSpPr/>
                <p:nvPr/>
              </p:nvSpPr>
              <p:spPr>
                <a:xfrm>
                  <a:off x="4518456" y="1149178"/>
                  <a:ext cx="702094" cy="4232190"/>
                </a:xfrm>
                <a:prstGeom prst="rect">
                  <a:avLst/>
                </a:prstGeom>
                <a:solidFill>
                  <a:srgbClr val="C00000">
                    <a:alpha val="2902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700"/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EC60C584-BBB4-40AC-AEE9-9BFBD425E5AF}"/>
                    </a:ext>
                  </a:extLst>
                </p:cNvPr>
                <p:cNvSpPr/>
                <p:nvPr/>
              </p:nvSpPr>
              <p:spPr>
                <a:xfrm>
                  <a:off x="5520289" y="1149178"/>
                  <a:ext cx="256673" cy="4232190"/>
                </a:xfrm>
                <a:prstGeom prst="rect">
                  <a:avLst/>
                </a:prstGeom>
                <a:solidFill>
                  <a:srgbClr val="C00000">
                    <a:alpha val="2902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700"/>
                </a:p>
              </p:txBody>
            </p:sp>
            <p:sp>
              <p:nvSpPr>
                <p:cNvPr id="96" name="TextBox 95">
                  <a:extLst>
                    <a:ext uri="{FF2B5EF4-FFF2-40B4-BE49-F238E27FC236}">
                      <a16:creationId xmlns:a16="http://schemas.microsoft.com/office/drawing/2014/main" id="{B3BF8A6B-533F-4BFF-B023-3A4627EC3E23}"/>
                    </a:ext>
                  </a:extLst>
                </p:cNvPr>
                <p:cNvSpPr txBox="1"/>
                <p:nvPr/>
              </p:nvSpPr>
              <p:spPr>
                <a:xfrm>
                  <a:off x="4393970" y="578630"/>
                  <a:ext cx="1077542" cy="6221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b="1" dirty="0">
                      <a:solidFill>
                        <a:srgbClr val="C00000"/>
                      </a:solidFill>
                    </a:rPr>
                    <a:t>Rapid </a:t>
                  </a:r>
                </a:p>
                <a:p>
                  <a:r>
                    <a:rPr lang="en-US" sz="700" b="1" dirty="0">
                      <a:solidFill>
                        <a:srgbClr val="C00000"/>
                      </a:solidFill>
                    </a:rPr>
                    <a:t>Growth</a:t>
                  </a: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35985833-FCC7-4210-B99C-1589ADB856ED}"/>
                    </a:ext>
                  </a:extLst>
                </p:cNvPr>
                <p:cNvSpPr txBox="1"/>
                <p:nvPr/>
              </p:nvSpPr>
              <p:spPr>
                <a:xfrm>
                  <a:off x="5380877" y="578628"/>
                  <a:ext cx="1192328" cy="6221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b="1" dirty="0">
                      <a:solidFill>
                        <a:srgbClr val="C00000"/>
                      </a:solidFill>
                    </a:rPr>
                    <a:t>Rapid </a:t>
                  </a:r>
                </a:p>
                <a:p>
                  <a:r>
                    <a:rPr lang="en-US" sz="700" b="1" dirty="0">
                      <a:solidFill>
                        <a:srgbClr val="C00000"/>
                      </a:solidFill>
                    </a:rPr>
                    <a:t>Decline</a:t>
                  </a:r>
                </a:p>
              </p:txBody>
            </p:sp>
          </p:grp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5F771FE1-1987-4C99-A309-A2896687BE76}"/>
                  </a:ext>
                </a:extLst>
              </p:cNvPr>
              <p:cNvSpPr txBox="1"/>
              <p:nvPr/>
            </p:nvSpPr>
            <p:spPr>
              <a:xfrm>
                <a:off x="7717688" y="2193857"/>
                <a:ext cx="639150" cy="2316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700" b="1" dirty="0">
                    <a:solidFill>
                      <a:srgbClr val="C00000"/>
                    </a:solidFill>
                  </a:rPr>
                  <a:t>Neutral</a:t>
                </a:r>
                <a:endParaRPr lang="en-US" sz="1050" b="1" dirty="0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72D4233-D58F-4667-B07B-F6840DD9DF68}"/>
                </a:ext>
              </a:extLst>
            </p:cNvPr>
            <p:cNvSpPr txBox="1"/>
            <p:nvPr/>
          </p:nvSpPr>
          <p:spPr>
            <a:xfrm>
              <a:off x="10548231" y="4342485"/>
              <a:ext cx="111036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DE" sz="800" dirty="0">
                  <a:solidFill>
                    <a:schemeClr val="bg1"/>
                  </a:solidFill>
                </a:rPr>
                <a:t>© </a:t>
              </a:r>
              <a:r>
                <a:rPr lang="en-US" sz="800" dirty="0">
                  <a:solidFill>
                    <a:schemeClr val="bg1"/>
                  </a:solidFill>
                </a:rPr>
                <a:t>Connor Bernard</a:t>
              </a:r>
            </a:p>
          </p:txBody>
        </p: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C9BA5C62-034B-47BA-859B-EFCD1A89CA0B}"/>
              </a:ext>
            </a:extLst>
          </p:cNvPr>
          <p:cNvSpPr/>
          <p:nvPr/>
        </p:nvSpPr>
        <p:spPr>
          <a:xfrm>
            <a:off x="6393388" y="2698630"/>
            <a:ext cx="14425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DE" sz="2000" b="1" dirty="0">
                <a:solidFill>
                  <a:schemeClr val="bg1"/>
                </a:solidFill>
                <a:sym typeface="Wingdings" panose="05000000000000000000" pitchFamily="2" charset="2"/>
              </a:rPr>
              <a:t>Extreme Events:</a:t>
            </a:r>
            <a:endParaRPr lang="en-GB" sz="2000" b="1" dirty="0">
              <a:solidFill>
                <a:schemeClr val="bg1"/>
              </a:solidFill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F283CE3-921D-4FF4-BC25-55E717725B4F}"/>
              </a:ext>
            </a:extLst>
          </p:cNvPr>
          <p:cNvSpPr/>
          <p:nvPr/>
        </p:nvSpPr>
        <p:spPr>
          <a:xfrm>
            <a:off x="2492296" y="3293898"/>
            <a:ext cx="3434702" cy="874133"/>
          </a:xfrm>
          <a:prstGeom prst="rect">
            <a:avLst/>
          </a:prstGeom>
          <a:solidFill>
            <a:srgbClr val="C00000">
              <a:alpha val="1764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ooter Placeholder 3">
            <a:extLst>
              <a:ext uri="{FF2B5EF4-FFF2-40B4-BE49-F238E27FC236}">
                <a16:creationId xmlns:a16="http://schemas.microsoft.com/office/drawing/2014/main" id="{817B2B23-E849-47CB-B2B0-94C499C4F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213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98" grpId="0"/>
      <p:bldP spid="9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8E965-022B-42C0-B673-4C4F1CE6B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Contemporary Data – Variables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88BF66-EF97-4C24-93D0-2CF9AC26E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5</a:t>
            </a:fld>
            <a:endParaRPr lang="en-GB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F5C67DA-7AE9-4F56-8651-8B7F2D53463D}"/>
              </a:ext>
            </a:extLst>
          </p:cNvPr>
          <p:cNvGrpSpPr/>
          <p:nvPr/>
        </p:nvGrpSpPr>
        <p:grpSpPr>
          <a:xfrm>
            <a:off x="1934836" y="2028416"/>
            <a:ext cx="3109729" cy="1823483"/>
            <a:chOff x="1934836" y="2028416"/>
            <a:chExt cx="3109729" cy="182348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AD51978-5235-4F9B-9D08-C3CD0164D67F}"/>
                </a:ext>
              </a:extLst>
            </p:cNvPr>
            <p:cNvSpPr/>
            <p:nvPr/>
          </p:nvSpPr>
          <p:spPr>
            <a:xfrm>
              <a:off x="2122998" y="2679590"/>
              <a:ext cx="365760" cy="100095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25960571-1F58-461B-AF45-DCDAE5235771}"/>
                </a:ext>
              </a:extLst>
            </p:cNvPr>
            <p:cNvSpPr/>
            <p:nvPr/>
          </p:nvSpPr>
          <p:spPr>
            <a:xfrm>
              <a:off x="2071652" y="3685888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3697A4B8-89D8-4E2C-8B2A-B820423032D0}"/>
                </a:ext>
              </a:extLst>
            </p:cNvPr>
            <p:cNvSpPr/>
            <p:nvPr/>
          </p:nvSpPr>
          <p:spPr>
            <a:xfrm rot="10800000">
              <a:off x="2071652" y="2507718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73E29BA-9CBE-4639-9B91-437DB2F1E92A}"/>
                </a:ext>
              </a:extLst>
            </p:cNvPr>
            <p:cNvSpPr/>
            <p:nvPr/>
          </p:nvSpPr>
          <p:spPr>
            <a:xfrm>
              <a:off x="2745298" y="2679590"/>
              <a:ext cx="365760" cy="100095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7109C3F0-CC4A-43DE-AE75-F7FA1777F6FF}"/>
                </a:ext>
              </a:extLst>
            </p:cNvPr>
            <p:cNvSpPr/>
            <p:nvPr/>
          </p:nvSpPr>
          <p:spPr>
            <a:xfrm>
              <a:off x="2693952" y="3685251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5EF37D90-739C-4727-A018-0850BE74DD27}"/>
                </a:ext>
              </a:extLst>
            </p:cNvPr>
            <p:cNvSpPr/>
            <p:nvPr/>
          </p:nvSpPr>
          <p:spPr>
            <a:xfrm rot="10800000">
              <a:off x="2693952" y="2507718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A7EC8A-C419-4294-9C6C-FBFE9BB43635}"/>
                </a:ext>
              </a:extLst>
            </p:cNvPr>
            <p:cNvSpPr/>
            <p:nvPr/>
          </p:nvSpPr>
          <p:spPr>
            <a:xfrm>
              <a:off x="3367155" y="2679590"/>
              <a:ext cx="365760" cy="100095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rapezoid 12">
              <a:extLst>
                <a:ext uri="{FF2B5EF4-FFF2-40B4-BE49-F238E27FC236}">
                  <a16:creationId xmlns:a16="http://schemas.microsoft.com/office/drawing/2014/main" id="{06E2B46D-5CB7-415D-B0EB-B6DCDC77269D}"/>
                </a:ext>
              </a:extLst>
            </p:cNvPr>
            <p:cNvSpPr/>
            <p:nvPr/>
          </p:nvSpPr>
          <p:spPr>
            <a:xfrm>
              <a:off x="3315809" y="3685251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rapezoid 13">
              <a:extLst>
                <a:ext uri="{FF2B5EF4-FFF2-40B4-BE49-F238E27FC236}">
                  <a16:creationId xmlns:a16="http://schemas.microsoft.com/office/drawing/2014/main" id="{AC5CD9BB-D5A4-4488-A278-DFB04FBB443B}"/>
                </a:ext>
              </a:extLst>
            </p:cNvPr>
            <p:cNvSpPr/>
            <p:nvPr/>
          </p:nvSpPr>
          <p:spPr>
            <a:xfrm rot="10800000">
              <a:off x="3315809" y="2507718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153E721-29E6-4E49-8B65-79D9F2E17B14}"/>
                </a:ext>
              </a:extLst>
            </p:cNvPr>
            <p:cNvSpPr/>
            <p:nvPr/>
          </p:nvSpPr>
          <p:spPr>
            <a:xfrm>
              <a:off x="3937665" y="2679590"/>
              <a:ext cx="365760" cy="100095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rapezoid 15">
              <a:extLst>
                <a:ext uri="{FF2B5EF4-FFF2-40B4-BE49-F238E27FC236}">
                  <a16:creationId xmlns:a16="http://schemas.microsoft.com/office/drawing/2014/main" id="{89C88DF8-7046-499F-BA6A-F07854512AC5}"/>
                </a:ext>
              </a:extLst>
            </p:cNvPr>
            <p:cNvSpPr/>
            <p:nvPr/>
          </p:nvSpPr>
          <p:spPr>
            <a:xfrm>
              <a:off x="3886319" y="3685251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rapezoid 16">
              <a:extLst>
                <a:ext uri="{FF2B5EF4-FFF2-40B4-BE49-F238E27FC236}">
                  <a16:creationId xmlns:a16="http://schemas.microsoft.com/office/drawing/2014/main" id="{F782A0D5-46EB-4C31-85BE-73BEE8848569}"/>
                </a:ext>
              </a:extLst>
            </p:cNvPr>
            <p:cNvSpPr/>
            <p:nvPr/>
          </p:nvSpPr>
          <p:spPr>
            <a:xfrm rot="10800000">
              <a:off x="3886319" y="2507718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0133AD9-2690-4F4E-97E2-E750B3E3DEF7}"/>
                </a:ext>
              </a:extLst>
            </p:cNvPr>
            <p:cNvSpPr/>
            <p:nvPr/>
          </p:nvSpPr>
          <p:spPr>
            <a:xfrm>
              <a:off x="4559520" y="2679590"/>
              <a:ext cx="365760" cy="100095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52005988-7369-4496-BD78-28F94ED9C747}"/>
                </a:ext>
              </a:extLst>
            </p:cNvPr>
            <p:cNvSpPr/>
            <p:nvPr/>
          </p:nvSpPr>
          <p:spPr>
            <a:xfrm>
              <a:off x="4508174" y="3685251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92F7AD17-C963-43F0-B5C3-33E330443C39}"/>
                </a:ext>
              </a:extLst>
            </p:cNvPr>
            <p:cNvSpPr/>
            <p:nvPr/>
          </p:nvSpPr>
          <p:spPr>
            <a:xfrm rot="10800000">
              <a:off x="4508174" y="2507718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2767A2E9-3FBB-4276-9EAF-9B97E6464018}"/>
                </a:ext>
              </a:extLst>
            </p:cNvPr>
            <p:cNvSpPr/>
            <p:nvPr/>
          </p:nvSpPr>
          <p:spPr>
            <a:xfrm>
              <a:off x="2071651" y="2028416"/>
              <a:ext cx="2904974" cy="473442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Research</a:t>
              </a:r>
            </a:p>
          </p:txBody>
        </p:sp>
        <p:pic>
          <p:nvPicPr>
            <p:cNvPr id="25" name="Graphic 24" descr="Thermometer outline">
              <a:extLst>
                <a:ext uri="{FF2B5EF4-FFF2-40B4-BE49-F238E27FC236}">
                  <a16:creationId xmlns:a16="http://schemas.microsoft.com/office/drawing/2014/main" id="{70037535-839B-46CB-B84B-B5185F41F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34836" y="2787650"/>
              <a:ext cx="742528" cy="742528"/>
            </a:xfrm>
            <a:prstGeom prst="rect">
              <a:avLst/>
            </a:prstGeom>
          </p:spPr>
        </p:pic>
        <p:pic>
          <p:nvPicPr>
            <p:cNvPr id="29" name="Graphic 28" descr="Water outline">
              <a:extLst>
                <a:ext uri="{FF2B5EF4-FFF2-40B4-BE49-F238E27FC236}">
                  <a16:creationId xmlns:a16="http://schemas.microsoft.com/office/drawing/2014/main" id="{5EDA5708-BB14-4FDA-B5B1-024F085ED5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65633" y="2921904"/>
              <a:ext cx="578932" cy="578932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11D7742-BB35-489E-8706-6E72916850C9}"/>
              </a:ext>
            </a:extLst>
          </p:cNvPr>
          <p:cNvSpPr txBox="1"/>
          <p:nvPr/>
        </p:nvSpPr>
        <p:spPr>
          <a:xfrm>
            <a:off x="-1" y="1043848"/>
            <a:ext cx="6096000" cy="5160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600" b="1" dirty="0">
              <a:solidFill>
                <a:prstClr val="black"/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ECVs offered by </a:t>
            </a:r>
            <a:r>
              <a:rPr lang="en-GB" sz="2000" b="1" u="sng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legacy data sets</a:t>
            </a:r>
            <a:r>
              <a:rPr lang="en-GB" sz="2000" u="sng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: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e.g.: </a:t>
            </a:r>
            <a:r>
              <a:rPr lang="en-GB" sz="2000" dirty="0" err="1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WorldClim</a:t>
            </a: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: </a:t>
            </a:r>
            <a:r>
              <a:rPr lang="en-GB" sz="2000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~26 variables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Mostly raw data and derivatives of: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Air Temperature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Precipitation</a:t>
            </a:r>
            <a:endParaRPr lang="en-GB" sz="2000" dirty="0">
              <a:solidFill>
                <a:prstClr val="black">
                  <a:lumMod val="95000"/>
                  <a:lumOff val="5000"/>
                </a:prstClr>
              </a:solidFill>
              <a:ea typeface="+mj-ea"/>
              <a:cs typeface="+mj-cs"/>
            </a:endParaRP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Data is rarely available at higher resolutions than </a:t>
            </a:r>
            <a:r>
              <a:rPr lang="en-GB" sz="2000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monthly intervals</a:t>
            </a:r>
          </a:p>
          <a:p>
            <a:pPr lvl="1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1200" dirty="0">
              <a:solidFill>
                <a:prstClr val="black">
                  <a:lumMod val="95000"/>
                  <a:lumOff val="5000"/>
                </a:prstClr>
              </a:solidFill>
              <a:ea typeface="+mj-ea"/>
              <a:cs typeface="+mj-cs"/>
            </a:endParaRP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Much of this </a:t>
            </a:r>
            <a:r>
              <a:rPr lang="en-GB" sz="2000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data is interpolated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Problematic with certain ECVs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Interpolation methods usually not made publicly available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A46F0FB0-7ED6-440F-8E4D-0543BD587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GB" sz="300" dirty="0"/>
          </a:p>
          <a:p>
            <a:pPr marL="0" indent="0" algn="ctr">
              <a:buNone/>
            </a:pPr>
            <a:r>
              <a:rPr lang="en-GB" sz="2400" dirty="0"/>
              <a:t> Legacy data sets offer </a:t>
            </a:r>
            <a:r>
              <a:rPr lang="en-GB" sz="2400" b="1" dirty="0"/>
              <a:t>insufficient coverage of the ECV spectrum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E61DEBF-B178-4441-9C2E-E228246802BF}"/>
              </a:ext>
            </a:extLst>
          </p:cNvPr>
          <p:cNvSpPr txBox="1"/>
          <p:nvPr/>
        </p:nvSpPr>
        <p:spPr>
          <a:xfrm>
            <a:off x="114403" y="1728081"/>
            <a:ext cx="6096000" cy="3672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600" b="1" dirty="0">
              <a:solidFill>
                <a:prstClr val="black"/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ECVs offered by </a:t>
            </a:r>
            <a:r>
              <a:rPr lang="en-GB" sz="2000" b="1" u="sng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legacy data sets</a:t>
            </a:r>
            <a:r>
              <a:rPr lang="en-GB" sz="2000" u="sng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: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e.g.: </a:t>
            </a:r>
            <a:r>
              <a:rPr lang="en-GB" sz="2000" dirty="0" err="1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WorldClim</a:t>
            </a: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: </a:t>
            </a:r>
            <a:r>
              <a:rPr lang="en-GB" sz="2000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~25 climate variables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" panose="05000000000000000000" pitchFamily="2" charset="2"/>
              <a:buChar char="à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  <a:sym typeface="Wingdings" panose="05000000000000000000" pitchFamily="2" charset="2"/>
              </a:rPr>
              <a:t>19 bioclimatic variables</a:t>
            </a:r>
            <a:endParaRPr lang="en-GB" sz="2000" b="1" dirty="0">
              <a:solidFill>
                <a:prstClr val="black">
                  <a:lumMod val="95000"/>
                  <a:lumOff val="5000"/>
                </a:prstClr>
              </a:solidFill>
              <a:ea typeface="+mj-ea"/>
              <a:cs typeface="+mj-cs"/>
            </a:endParaRP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Mostly raw data and derivatives of: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Air Temperature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endParaRPr lang="en-GB" sz="2000" dirty="0">
              <a:solidFill>
                <a:prstClr val="black">
                  <a:lumMod val="95000"/>
                  <a:lumOff val="5000"/>
                </a:prstClr>
              </a:solidFill>
            </a:endParaRP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endParaRPr lang="en-GB" sz="2000" dirty="0">
              <a:solidFill>
                <a:prstClr val="black">
                  <a:lumMod val="95000"/>
                  <a:lumOff val="5000"/>
                </a:prstClr>
              </a:solidFill>
            </a:endParaRP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Precipitation</a:t>
            </a:r>
            <a:endParaRPr lang="en-GB" sz="2000" dirty="0">
              <a:solidFill>
                <a:prstClr val="black">
                  <a:lumMod val="95000"/>
                  <a:lumOff val="5000"/>
                </a:prstClr>
              </a:solidFill>
              <a:ea typeface="+mj-ea"/>
              <a:cs typeface="+mj-cs"/>
            </a:endParaRPr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203E7B4C-D296-4D82-9121-41F83E3E0BDB}"/>
              </a:ext>
            </a:extLst>
          </p:cNvPr>
          <p:cNvSpPr/>
          <p:nvPr/>
        </p:nvSpPr>
        <p:spPr>
          <a:xfrm>
            <a:off x="6740421" y="1845086"/>
            <a:ext cx="5091528" cy="829799"/>
          </a:xfrm>
          <a:prstGeom prst="triangle">
            <a:avLst/>
          </a:prstGeom>
          <a:solidFill>
            <a:schemeClr val="tx1">
              <a:lumMod val="8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Environments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A5353698-AF18-4B9D-8D8F-5B86C6B8B6D6}"/>
              </a:ext>
            </a:extLst>
          </p:cNvPr>
          <p:cNvGrpSpPr/>
          <p:nvPr/>
        </p:nvGrpSpPr>
        <p:grpSpPr>
          <a:xfrm>
            <a:off x="6500626" y="2685155"/>
            <a:ext cx="1301424" cy="2355937"/>
            <a:chOff x="6500626" y="2227956"/>
            <a:chExt cx="1301424" cy="2355937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B3E0B24-E22F-4E59-813E-9957236B8DA0}"/>
                </a:ext>
              </a:extLst>
            </p:cNvPr>
            <p:cNvSpPr/>
            <p:nvPr/>
          </p:nvSpPr>
          <p:spPr>
            <a:xfrm>
              <a:off x="6830416" y="2529195"/>
              <a:ext cx="641065" cy="1754358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rapezoid 39">
              <a:extLst>
                <a:ext uri="{FF2B5EF4-FFF2-40B4-BE49-F238E27FC236}">
                  <a16:creationId xmlns:a16="http://schemas.microsoft.com/office/drawing/2014/main" id="{275FC638-D643-41F5-B343-B001E3B1EEBA}"/>
                </a:ext>
              </a:extLst>
            </p:cNvPr>
            <p:cNvSpPr/>
            <p:nvPr/>
          </p:nvSpPr>
          <p:spPr>
            <a:xfrm>
              <a:off x="6740422" y="4292927"/>
              <a:ext cx="821051" cy="290966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rapezoid 40">
              <a:extLst>
                <a:ext uri="{FF2B5EF4-FFF2-40B4-BE49-F238E27FC236}">
                  <a16:creationId xmlns:a16="http://schemas.microsoft.com/office/drawing/2014/main" id="{E9A72901-E32F-4EB2-87C9-E34D242304CB}"/>
                </a:ext>
              </a:extLst>
            </p:cNvPr>
            <p:cNvSpPr/>
            <p:nvPr/>
          </p:nvSpPr>
          <p:spPr>
            <a:xfrm rot="10800000">
              <a:off x="6740422" y="2227956"/>
              <a:ext cx="821051" cy="290966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55" name="Graphic 54" descr="Thermometer outline">
              <a:extLst>
                <a:ext uri="{FF2B5EF4-FFF2-40B4-BE49-F238E27FC236}">
                  <a16:creationId xmlns:a16="http://schemas.microsoft.com/office/drawing/2014/main" id="{FD5AB89C-7145-4FA4-BACE-7C1916677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500626" y="2718591"/>
              <a:ext cx="1301424" cy="1301424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385AF6D9-D097-4A8B-8ED7-DB16F0561F76}"/>
              </a:ext>
            </a:extLst>
          </p:cNvPr>
          <p:cNvGrpSpPr/>
          <p:nvPr/>
        </p:nvGrpSpPr>
        <p:grpSpPr>
          <a:xfrm>
            <a:off x="10936337" y="2685155"/>
            <a:ext cx="1014690" cy="2354820"/>
            <a:chOff x="10936337" y="2227956"/>
            <a:chExt cx="1014690" cy="235482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B4DFEBC-5BF3-4845-9AB8-CCAA95508D15}"/>
                </a:ext>
              </a:extLst>
            </p:cNvPr>
            <p:cNvSpPr/>
            <p:nvPr/>
          </p:nvSpPr>
          <p:spPr>
            <a:xfrm>
              <a:off x="11100892" y="2529195"/>
              <a:ext cx="641065" cy="1754358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Trapezoid 51">
              <a:extLst>
                <a:ext uri="{FF2B5EF4-FFF2-40B4-BE49-F238E27FC236}">
                  <a16:creationId xmlns:a16="http://schemas.microsoft.com/office/drawing/2014/main" id="{A8FBE5EB-DF06-4577-84C5-70034CA3C9FD}"/>
                </a:ext>
              </a:extLst>
            </p:cNvPr>
            <p:cNvSpPr/>
            <p:nvPr/>
          </p:nvSpPr>
          <p:spPr>
            <a:xfrm>
              <a:off x="11010898" y="4291810"/>
              <a:ext cx="821051" cy="290966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Trapezoid 52">
              <a:extLst>
                <a:ext uri="{FF2B5EF4-FFF2-40B4-BE49-F238E27FC236}">
                  <a16:creationId xmlns:a16="http://schemas.microsoft.com/office/drawing/2014/main" id="{D7723268-7ECD-4CC9-B121-6CF0D5B9E386}"/>
                </a:ext>
              </a:extLst>
            </p:cNvPr>
            <p:cNvSpPr/>
            <p:nvPr/>
          </p:nvSpPr>
          <p:spPr>
            <a:xfrm rot="10800000">
              <a:off x="11010898" y="2227956"/>
              <a:ext cx="821051" cy="290966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56" name="Graphic 55" descr="Water outline">
              <a:extLst>
                <a:ext uri="{FF2B5EF4-FFF2-40B4-BE49-F238E27FC236}">
                  <a16:creationId xmlns:a16="http://schemas.microsoft.com/office/drawing/2014/main" id="{E8AD558B-BDD8-4240-9AE7-10BCF257B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936337" y="2953897"/>
              <a:ext cx="1014690" cy="1014690"/>
            </a:xfrm>
            <a:prstGeom prst="rect">
              <a:avLst/>
            </a:prstGeom>
          </p:spPr>
        </p:pic>
      </p:grpSp>
      <p:pic>
        <p:nvPicPr>
          <p:cNvPr id="57" name="Graphic 56" descr="Thermometer outline">
            <a:extLst>
              <a:ext uri="{FF2B5EF4-FFF2-40B4-BE49-F238E27FC236}">
                <a16:creationId xmlns:a16="http://schemas.microsoft.com/office/drawing/2014/main" id="{22A9FB3F-6417-40A2-A0A9-D8BD64ACA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51073" y="3715622"/>
            <a:ext cx="1301424" cy="1301424"/>
          </a:xfrm>
          <a:prstGeom prst="rect">
            <a:avLst/>
          </a:prstGeom>
        </p:spPr>
      </p:pic>
      <p:pic>
        <p:nvPicPr>
          <p:cNvPr id="58" name="Graphic 57" descr="Water outline">
            <a:extLst>
              <a:ext uri="{FF2B5EF4-FFF2-40B4-BE49-F238E27FC236}">
                <a16:creationId xmlns:a16="http://schemas.microsoft.com/office/drawing/2014/main" id="{4D5167C7-6144-433B-BA02-584BFEA417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0080" y="5110765"/>
            <a:ext cx="1014690" cy="1014690"/>
          </a:xfrm>
          <a:prstGeom prst="rect">
            <a:avLst/>
          </a:prstGeom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73F39F26-7051-4D8B-B034-C514D0383DF5}"/>
              </a:ext>
            </a:extLst>
          </p:cNvPr>
          <p:cNvGrpSpPr/>
          <p:nvPr/>
        </p:nvGrpSpPr>
        <p:grpSpPr>
          <a:xfrm>
            <a:off x="7585159" y="2685155"/>
            <a:ext cx="1773392" cy="3401321"/>
            <a:chOff x="7585159" y="2227956"/>
            <a:chExt cx="1773392" cy="3401321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3AB9DA5B-C5F5-41A8-B93A-9D31240FE688}"/>
                </a:ext>
              </a:extLst>
            </p:cNvPr>
            <p:cNvGrpSpPr/>
            <p:nvPr/>
          </p:nvGrpSpPr>
          <p:grpSpPr>
            <a:xfrm>
              <a:off x="7812341" y="2227956"/>
              <a:ext cx="914400" cy="2354820"/>
              <a:chOff x="7812341" y="2227956"/>
              <a:chExt cx="914400" cy="2354820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491B4EE-5A33-4D76-AED9-0773084BE1BB}"/>
                  </a:ext>
                </a:extLst>
              </p:cNvPr>
              <p:cNvSpPr/>
              <p:nvPr/>
            </p:nvSpPr>
            <p:spPr>
              <a:xfrm>
                <a:off x="7921117" y="2529195"/>
                <a:ext cx="641065" cy="1754358"/>
              </a:xfrm>
              <a:prstGeom prst="rect">
                <a:avLst/>
              </a:prstGeom>
              <a:pattFill prst="dkDnDiag">
                <a:fgClr>
                  <a:schemeClr val="tx1"/>
                </a:fgClr>
                <a:bgClr>
                  <a:schemeClr val="tx1">
                    <a:lumMod val="85000"/>
                  </a:schemeClr>
                </a:bgClr>
              </a:pattFill>
              <a:ln w="6350"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Trapezoid 42">
                <a:extLst>
                  <a:ext uri="{FF2B5EF4-FFF2-40B4-BE49-F238E27FC236}">
                    <a16:creationId xmlns:a16="http://schemas.microsoft.com/office/drawing/2014/main" id="{CCBB5BF7-4D7F-4ABB-AE6C-904A13153291}"/>
                  </a:ext>
                </a:extLst>
              </p:cNvPr>
              <p:cNvSpPr/>
              <p:nvPr/>
            </p:nvSpPr>
            <p:spPr>
              <a:xfrm>
                <a:off x="7831123" y="4291810"/>
                <a:ext cx="821051" cy="290966"/>
              </a:xfrm>
              <a:prstGeom prst="trapezoid">
                <a:avLst/>
              </a:prstGeom>
              <a:pattFill prst="dkDnDiag">
                <a:fgClr>
                  <a:schemeClr val="tx1"/>
                </a:fgClr>
                <a:bgClr>
                  <a:schemeClr val="tx1">
                    <a:lumMod val="85000"/>
                  </a:schemeClr>
                </a:bgClr>
              </a:pattFill>
              <a:ln w="6350"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Trapezoid 43">
                <a:extLst>
                  <a:ext uri="{FF2B5EF4-FFF2-40B4-BE49-F238E27FC236}">
                    <a16:creationId xmlns:a16="http://schemas.microsoft.com/office/drawing/2014/main" id="{91CA838A-0D62-457C-9828-75DFA27EE710}"/>
                  </a:ext>
                </a:extLst>
              </p:cNvPr>
              <p:cNvSpPr/>
              <p:nvPr/>
            </p:nvSpPr>
            <p:spPr>
              <a:xfrm rot="10800000">
                <a:off x="7831123" y="2227956"/>
                <a:ext cx="821051" cy="290966"/>
              </a:xfrm>
              <a:prstGeom prst="trapezoid">
                <a:avLst/>
              </a:prstGeom>
              <a:pattFill prst="dkDnDiag">
                <a:fgClr>
                  <a:schemeClr val="tx1"/>
                </a:fgClr>
                <a:bgClr>
                  <a:schemeClr val="tx1">
                    <a:lumMod val="85000"/>
                  </a:schemeClr>
                </a:bgClr>
              </a:pattFill>
              <a:ln w="6350"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60" name="Graphic 59" descr="Windy outline">
                <a:extLst>
                  <a:ext uri="{FF2B5EF4-FFF2-40B4-BE49-F238E27FC236}">
                    <a16:creationId xmlns:a16="http://schemas.microsoft.com/office/drawing/2014/main" id="{2F94F91B-F7C2-4617-BCE8-96F735F61F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 rot="16200000">
                <a:off x="7812341" y="3001309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DE9A53F-7C92-4E87-BF96-C9A8A9950983}"/>
                </a:ext>
              </a:extLst>
            </p:cNvPr>
            <p:cNvGrpSpPr/>
            <p:nvPr/>
          </p:nvGrpSpPr>
          <p:grpSpPr>
            <a:xfrm>
              <a:off x="7585159" y="4714877"/>
              <a:ext cx="1773392" cy="914400"/>
              <a:chOff x="7237650" y="4403177"/>
              <a:chExt cx="1773392" cy="914400"/>
            </a:xfrm>
          </p:grpSpPr>
          <p:pic>
            <p:nvPicPr>
              <p:cNvPr id="61" name="Graphic 60" descr="Windy outline">
                <a:extLst>
                  <a:ext uri="{FF2B5EF4-FFF2-40B4-BE49-F238E27FC236}">
                    <a16:creationId xmlns:a16="http://schemas.microsoft.com/office/drawing/2014/main" id="{54B6C7C7-0561-4852-88CA-8A1F1415E0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 rot="16200000">
                <a:off x="7237650" y="4403177"/>
                <a:ext cx="914400" cy="914400"/>
              </a:xfrm>
              <a:prstGeom prst="rect">
                <a:avLst/>
              </a:prstGeom>
            </p:spPr>
          </p:pic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D3E71A71-62B0-49C2-867B-EB76C54F22CA}"/>
                  </a:ext>
                </a:extLst>
              </p:cNvPr>
              <p:cNvSpPr txBox="1"/>
              <p:nvPr/>
            </p:nvSpPr>
            <p:spPr>
              <a:xfrm>
                <a:off x="8064137" y="4654179"/>
                <a:ext cx="94690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>
                    <a:solidFill>
                      <a:schemeClr val="bg1"/>
                    </a:solidFill>
                  </a:rPr>
                  <a:t>Wind</a:t>
                </a:r>
              </a:p>
            </p:txBody>
          </p: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1CFE9C9-23B5-4469-A4CF-A5E707F3B210}"/>
              </a:ext>
            </a:extLst>
          </p:cNvPr>
          <p:cNvGrpSpPr/>
          <p:nvPr/>
        </p:nvGrpSpPr>
        <p:grpSpPr>
          <a:xfrm>
            <a:off x="8872143" y="2685155"/>
            <a:ext cx="2806356" cy="3401320"/>
            <a:chOff x="8872143" y="2227956"/>
            <a:chExt cx="2806356" cy="3401320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C610A8F-C6C3-43CF-BB70-3B76DD1DA7DE}"/>
                </a:ext>
              </a:extLst>
            </p:cNvPr>
            <p:cNvGrpSpPr/>
            <p:nvPr/>
          </p:nvGrpSpPr>
          <p:grpSpPr>
            <a:xfrm>
              <a:off x="8872143" y="2227956"/>
              <a:ext cx="914400" cy="2354820"/>
              <a:chOff x="8872143" y="2227956"/>
              <a:chExt cx="914400" cy="235482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DFE55EF-D1ED-4C15-87DB-4CDCCA1A768C}"/>
                  </a:ext>
                </a:extLst>
              </p:cNvPr>
              <p:cNvSpPr/>
              <p:nvPr/>
            </p:nvSpPr>
            <p:spPr>
              <a:xfrm>
                <a:off x="9011042" y="2529195"/>
                <a:ext cx="641065" cy="1754358"/>
              </a:xfrm>
              <a:prstGeom prst="rect">
                <a:avLst/>
              </a:prstGeom>
              <a:pattFill prst="dkDnDiag">
                <a:fgClr>
                  <a:schemeClr val="tx1"/>
                </a:fgClr>
                <a:bgClr>
                  <a:schemeClr val="tx1">
                    <a:lumMod val="85000"/>
                  </a:schemeClr>
                </a:bgClr>
              </a:pattFill>
              <a:ln w="6350"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Trapezoid 45">
                <a:extLst>
                  <a:ext uri="{FF2B5EF4-FFF2-40B4-BE49-F238E27FC236}">
                    <a16:creationId xmlns:a16="http://schemas.microsoft.com/office/drawing/2014/main" id="{90258D5A-9D19-42F3-A83F-FB79BDF91CE0}"/>
                  </a:ext>
                </a:extLst>
              </p:cNvPr>
              <p:cNvSpPr/>
              <p:nvPr/>
            </p:nvSpPr>
            <p:spPr>
              <a:xfrm>
                <a:off x="8921048" y="4291810"/>
                <a:ext cx="821051" cy="290966"/>
              </a:xfrm>
              <a:prstGeom prst="trapezoid">
                <a:avLst/>
              </a:prstGeom>
              <a:pattFill prst="dkDnDiag">
                <a:fgClr>
                  <a:schemeClr val="tx1"/>
                </a:fgClr>
                <a:bgClr>
                  <a:schemeClr val="tx1">
                    <a:lumMod val="85000"/>
                  </a:schemeClr>
                </a:bgClr>
              </a:pattFill>
              <a:ln w="6350"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3231A85E-F834-4ED9-A77D-C6D4B5AA6693}"/>
                  </a:ext>
                </a:extLst>
              </p:cNvPr>
              <p:cNvSpPr/>
              <p:nvPr/>
            </p:nvSpPr>
            <p:spPr>
              <a:xfrm rot="10800000">
                <a:off x="8921048" y="2227956"/>
                <a:ext cx="821051" cy="290966"/>
              </a:xfrm>
              <a:prstGeom prst="trapezoid">
                <a:avLst/>
              </a:prstGeom>
              <a:pattFill prst="dkDnDiag">
                <a:fgClr>
                  <a:schemeClr val="tx1"/>
                </a:fgClr>
                <a:bgClr>
                  <a:schemeClr val="tx1">
                    <a:lumMod val="85000"/>
                  </a:schemeClr>
                </a:bgClr>
              </a:pattFill>
              <a:ln w="6350"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65" name="Graphic 64" descr="Dim (Smaller Sun) outline">
                <a:extLst>
                  <a:ext uri="{FF2B5EF4-FFF2-40B4-BE49-F238E27FC236}">
                    <a16:creationId xmlns:a16="http://schemas.microsoft.com/office/drawing/2014/main" id="{4CB918FB-AD96-4914-82D5-A8D2E367E3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8872143" y="3002515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51D61ED4-D1DB-480C-9261-9946AFCA77F4}"/>
                </a:ext>
              </a:extLst>
            </p:cNvPr>
            <p:cNvGrpSpPr/>
            <p:nvPr/>
          </p:nvGrpSpPr>
          <p:grpSpPr>
            <a:xfrm>
              <a:off x="9321676" y="4714876"/>
              <a:ext cx="2356823" cy="914400"/>
              <a:chOff x="8476938" y="4714876"/>
              <a:chExt cx="2356823" cy="914400"/>
            </a:xfrm>
          </p:grpSpPr>
          <p:pic>
            <p:nvPicPr>
              <p:cNvPr id="66" name="Graphic 65" descr="Dim (Smaller Sun) outline">
                <a:extLst>
                  <a:ext uri="{FF2B5EF4-FFF2-40B4-BE49-F238E27FC236}">
                    <a16:creationId xmlns:a16="http://schemas.microsoft.com/office/drawing/2014/main" id="{BC103D99-CB65-4834-B922-EFD9DD67EE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8476938" y="4714876"/>
                <a:ext cx="914400" cy="914400"/>
              </a:xfrm>
              <a:prstGeom prst="rect">
                <a:avLst/>
              </a:prstGeom>
            </p:spPr>
          </p:pic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868B9BBA-2CEF-44E3-B017-9F9B27A7DCE4}"/>
                  </a:ext>
                </a:extLst>
              </p:cNvPr>
              <p:cNvSpPr txBox="1"/>
              <p:nvPr/>
            </p:nvSpPr>
            <p:spPr>
              <a:xfrm>
                <a:off x="9303694" y="4965613"/>
                <a:ext cx="15300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>
                    <a:solidFill>
                      <a:schemeClr val="bg1"/>
                    </a:solidFill>
                  </a:rPr>
                  <a:t>Radiation</a:t>
                </a:r>
              </a:p>
            </p:txBody>
          </p:sp>
        </p:grp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8F0B6E8-4628-4A79-B38B-9030C82D92B7}"/>
              </a:ext>
            </a:extLst>
          </p:cNvPr>
          <p:cNvGrpSpPr/>
          <p:nvPr/>
        </p:nvGrpSpPr>
        <p:grpSpPr>
          <a:xfrm>
            <a:off x="9920977" y="2685155"/>
            <a:ext cx="821051" cy="2354820"/>
            <a:chOff x="9920977" y="2227956"/>
            <a:chExt cx="821051" cy="2354820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DEA8DD3-6297-447E-A842-4DA8BD792CD6}"/>
                </a:ext>
              </a:extLst>
            </p:cNvPr>
            <p:cNvSpPr/>
            <p:nvPr/>
          </p:nvSpPr>
          <p:spPr>
            <a:xfrm>
              <a:off x="10010971" y="2529195"/>
              <a:ext cx="641065" cy="1754358"/>
            </a:xfrm>
            <a:prstGeom prst="rect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Trapezoid 48">
              <a:extLst>
                <a:ext uri="{FF2B5EF4-FFF2-40B4-BE49-F238E27FC236}">
                  <a16:creationId xmlns:a16="http://schemas.microsoft.com/office/drawing/2014/main" id="{957D4291-566F-4EFC-A325-7B6AB4FF5E20}"/>
                </a:ext>
              </a:extLst>
            </p:cNvPr>
            <p:cNvSpPr/>
            <p:nvPr/>
          </p:nvSpPr>
          <p:spPr>
            <a:xfrm>
              <a:off x="9920977" y="4291810"/>
              <a:ext cx="821051" cy="290966"/>
            </a:xfrm>
            <a:prstGeom prst="trapezoid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Trapezoid 49">
              <a:extLst>
                <a:ext uri="{FF2B5EF4-FFF2-40B4-BE49-F238E27FC236}">
                  <a16:creationId xmlns:a16="http://schemas.microsoft.com/office/drawing/2014/main" id="{08564595-4582-4019-B3C0-B8283E743020}"/>
                </a:ext>
              </a:extLst>
            </p:cNvPr>
            <p:cNvSpPr/>
            <p:nvPr/>
          </p:nvSpPr>
          <p:spPr>
            <a:xfrm rot="10800000">
              <a:off x="9920977" y="2227956"/>
              <a:ext cx="821051" cy="290966"/>
            </a:xfrm>
            <a:prstGeom prst="trapezoid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07C8220-33A8-400B-85A9-53DA60B21540}"/>
                </a:ext>
              </a:extLst>
            </p:cNvPr>
            <p:cNvSpPr txBox="1"/>
            <p:nvPr/>
          </p:nvSpPr>
          <p:spPr>
            <a:xfrm>
              <a:off x="10118821" y="3246014"/>
              <a:ext cx="4253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solidFill>
                    <a:schemeClr val="bg1"/>
                  </a:solidFill>
                </a:rPr>
                <a:t>…</a:t>
              </a:r>
            </a:p>
          </p:txBody>
        </p:sp>
      </p:grpSp>
      <p:sp>
        <p:nvSpPr>
          <p:cNvPr id="64" name="Footer Placeholder 3">
            <a:extLst>
              <a:ext uri="{FF2B5EF4-FFF2-40B4-BE49-F238E27FC236}">
                <a16:creationId xmlns:a16="http://schemas.microsoft.com/office/drawing/2014/main" id="{BF9D90A2-2325-4558-80E7-75F17D649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333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1B327-D5B3-4CF5-AE3A-BB5E1805B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Holy Trinity &amp; Reformation Needs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D3750-A344-4CE2-B7D9-865830338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77" y="1042880"/>
            <a:ext cx="12191999" cy="5204552"/>
          </a:xfrm>
        </p:spPr>
        <p:txBody>
          <a:bodyPr/>
          <a:lstStyle/>
          <a:p>
            <a:pPr marL="0" indent="0">
              <a:buNone/>
            </a:pPr>
            <a:r>
              <a:rPr lang="en-GB" b="1" u="sng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20C599-6A0B-4D9D-ABB4-FFBB226BC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6</a:t>
            </a:fld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6E02609-5905-49C6-ABB8-D5726F83045B}"/>
              </a:ext>
            </a:extLst>
          </p:cNvPr>
          <p:cNvGrpSpPr/>
          <p:nvPr/>
        </p:nvGrpSpPr>
        <p:grpSpPr>
          <a:xfrm>
            <a:off x="2069008" y="2480923"/>
            <a:ext cx="6683864" cy="3551799"/>
            <a:chOff x="2069008" y="2480923"/>
            <a:chExt cx="6683864" cy="3551799"/>
          </a:xfrm>
        </p:grpSpPr>
        <p:pic>
          <p:nvPicPr>
            <p:cNvPr id="7" name="Picture 6" descr="Icon&#10;&#10;Description automatically generated">
              <a:extLst>
                <a:ext uri="{FF2B5EF4-FFF2-40B4-BE49-F238E27FC236}">
                  <a16:creationId xmlns:a16="http://schemas.microsoft.com/office/drawing/2014/main" id="{0AE29D44-0BC8-4712-B8E0-BCEC4B012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71416" y="2946618"/>
              <a:ext cx="3168047" cy="285124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6921713-C2E8-49BC-8592-6623D2CB184A}"/>
                </a:ext>
              </a:extLst>
            </p:cNvPr>
            <p:cNvSpPr txBox="1"/>
            <p:nvPr/>
          </p:nvSpPr>
          <p:spPr>
            <a:xfrm>
              <a:off x="3771416" y="2480923"/>
              <a:ext cx="31680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Variables</a:t>
              </a:r>
              <a:endParaRPr lang="en-GB" sz="28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8E124C-82BF-47F7-9B23-48C4E452D8A3}"/>
                </a:ext>
              </a:extLst>
            </p:cNvPr>
            <p:cNvSpPr txBox="1"/>
            <p:nvPr/>
          </p:nvSpPr>
          <p:spPr>
            <a:xfrm>
              <a:off x="6964645" y="5571057"/>
              <a:ext cx="17882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Accuracy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1E0081-2DF0-41E5-8400-82C27E047834}"/>
                </a:ext>
              </a:extLst>
            </p:cNvPr>
            <p:cNvSpPr txBox="1"/>
            <p:nvPr/>
          </p:nvSpPr>
          <p:spPr>
            <a:xfrm>
              <a:off x="2069008" y="5565091"/>
              <a:ext cx="17882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4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Resolution</a:t>
              </a:r>
              <a:endParaRPr lang="en-GB" sz="28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62A115C-49DC-4D93-9827-FC9AA0585C05}"/>
              </a:ext>
            </a:extLst>
          </p:cNvPr>
          <p:cNvGrpSpPr/>
          <p:nvPr/>
        </p:nvGrpSpPr>
        <p:grpSpPr>
          <a:xfrm>
            <a:off x="176935" y="3774298"/>
            <a:ext cx="3404102" cy="1105317"/>
            <a:chOff x="903896" y="2735163"/>
            <a:chExt cx="3404102" cy="110531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9D1BE95-A038-45DB-9B95-D085E86DFFEF}"/>
                </a:ext>
              </a:extLst>
            </p:cNvPr>
            <p:cNvGrpSpPr/>
            <p:nvPr/>
          </p:nvGrpSpPr>
          <p:grpSpPr>
            <a:xfrm>
              <a:off x="903896" y="2735163"/>
              <a:ext cx="1662600" cy="1105317"/>
              <a:chOff x="1526240" y="828883"/>
              <a:chExt cx="8124386" cy="5401192"/>
            </a:xfrm>
          </p:grpSpPr>
          <p:pic>
            <p:nvPicPr>
              <p:cNvPr id="18" name="Picture 17" descr="A close up of a map&#10;&#10;Description automatically generated">
                <a:extLst>
                  <a:ext uri="{FF2B5EF4-FFF2-40B4-BE49-F238E27FC236}">
                    <a16:creationId xmlns:a16="http://schemas.microsoft.com/office/drawing/2014/main" id="{895739DE-F04A-4CB0-9D1D-6D68E198D0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6240" y="828883"/>
                <a:ext cx="8124386" cy="5401192"/>
              </a:xfrm>
              <a:prstGeom prst="rect">
                <a:avLst/>
              </a:prstGeom>
            </p:spPr>
          </p:pic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5A4BB700-9286-41EE-90E5-578E855605AB}"/>
                  </a:ext>
                </a:extLst>
              </p:cNvPr>
              <p:cNvSpPr/>
              <p:nvPr/>
            </p:nvSpPr>
            <p:spPr>
              <a:xfrm>
                <a:off x="2760888" y="2422643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18B3ADA-207D-4647-B517-9FF650D7D725}"/>
                  </a:ext>
                </a:extLst>
              </p:cNvPr>
              <p:cNvSpPr/>
              <p:nvPr/>
            </p:nvSpPr>
            <p:spPr>
              <a:xfrm>
                <a:off x="3438759" y="2036817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51602ED-2802-4018-A30E-006E5654925D}"/>
                  </a:ext>
                </a:extLst>
              </p:cNvPr>
              <p:cNvSpPr/>
              <p:nvPr/>
            </p:nvSpPr>
            <p:spPr>
              <a:xfrm>
                <a:off x="4045808" y="3329377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D1523EAC-EF9A-4BE2-907C-03C203429EDD}"/>
                  </a:ext>
                </a:extLst>
              </p:cNvPr>
              <p:cNvSpPr/>
              <p:nvPr/>
            </p:nvSpPr>
            <p:spPr>
              <a:xfrm>
                <a:off x="5467971" y="2925502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19640C06-40D4-46FB-BCCD-77A840C84A4D}"/>
                  </a:ext>
                </a:extLst>
              </p:cNvPr>
              <p:cNvSpPr/>
              <p:nvPr/>
            </p:nvSpPr>
            <p:spPr>
              <a:xfrm>
                <a:off x="6205047" y="2925502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A8CBF1B-35F0-411F-927E-294669D938DF}"/>
                  </a:ext>
                </a:extLst>
              </p:cNvPr>
              <p:cNvSpPr/>
              <p:nvPr/>
            </p:nvSpPr>
            <p:spPr>
              <a:xfrm>
                <a:off x="7921720" y="2952726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C8EE3848-F07C-4272-BB17-6D1C62CB0221}"/>
                  </a:ext>
                </a:extLst>
              </p:cNvPr>
              <p:cNvSpPr/>
              <p:nvPr/>
            </p:nvSpPr>
            <p:spPr>
              <a:xfrm>
                <a:off x="8697095" y="2598551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4AFE4372-03CD-4D4B-A7D3-875FC1855BC7}"/>
                  </a:ext>
                </a:extLst>
              </p:cNvPr>
              <p:cNvSpPr/>
              <p:nvPr/>
            </p:nvSpPr>
            <p:spPr>
              <a:xfrm>
                <a:off x="4804399" y="3359919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E1189375-7D69-49A8-88FE-4E9107749C21}"/>
                  </a:ext>
                </a:extLst>
              </p:cNvPr>
              <p:cNvCxnSpPr>
                <a:stCxn id="19" idx="0"/>
                <a:endCxn id="20" idx="2"/>
              </p:cNvCxnSpPr>
              <p:nvPr/>
            </p:nvCxnSpPr>
            <p:spPr>
              <a:xfrm flipV="1">
                <a:off x="2890634" y="2175057"/>
                <a:ext cx="548125" cy="247586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8DB20E39-4E28-41F0-A4F6-836A48FF0148}"/>
                  </a:ext>
                </a:extLst>
              </p:cNvPr>
              <p:cNvCxnSpPr>
                <a:cxnSpLocks/>
                <a:stCxn id="21" idx="0"/>
                <a:endCxn id="20" idx="5"/>
              </p:cNvCxnSpPr>
              <p:nvPr/>
            </p:nvCxnSpPr>
            <p:spPr>
              <a:xfrm flipH="1" flipV="1">
                <a:off x="3660249" y="2272807"/>
                <a:ext cx="515305" cy="105657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9749DAA6-0608-4D57-9A65-D5754E6708B4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 flipV="1">
                <a:off x="4258510" y="3400409"/>
                <a:ext cx="583891" cy="58722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D522D4CA-1319-499A-B6BF-F45B56304423}"/>
                  </a:ext>
                </a:extLst>
              </p:cNvPr>
              <p:cNvCxnSpPr>
                <a:cxnSpLocks/>
                <a:endCxn id="26" idx="7"/>
              </p:cNvCxnSpPr>
              <p:nvPr/>
            </p:nvCxnSpPr>
            <p:spPr>
              <a:xfrm flipH="1">
                <a:off x="5025889" y="3060658"/>
                <a:ext cx="562544" cy="339751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75749A5-7DF0-45B1-B844-07695F6C6C4F}"/>
                  </a:ext>
                </a:extLst>
              </p:cNvPr>
              <p:cNvCxnSpPr>
                <a:cxnSpLocks/>
                <a:stCxn id="23" idx="6"/>
              </p:cNvCxnSpPr>
              <p:nvPr/>
            </p:nvCxnSpPr>
            <p:spPr>
              <a:xfrm flipH="1" flipV="1">
                <a:off x="5663513" y="3062262"/>
                <a:ext cx="801026" cy="148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DAD208E0-8D83-48C8-9AE4-1FF54C90314A}"/>
                  </a:ext>
                </a:extLst>
              </p:cNvPr>
              <p:cNvSpPr/>
              <p:nvPr/>
            </p:nvSpPr>
            <p:spPr>
              <a:xfrm>
                <a:off x="6669686" y="1944190"/>
                <a:ext cx="259491" cy="276481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D85E333F-5389-4D11-826A-54E6BC00C5A1}"/>
                  </a:ext>
                </a:extLst>
              </p:cNvPr>
              <p:cNvCxnSpPr>
                <a:cxnSpLocks/>
                <a:stCxn id="32" idx="3"/>
              </p:cNvCxnSpPr>
              <p:nvPr/>
            </p:nvCxnSpPr>
            <p:spPr>
              <a:xfrm flipH="1">
                <a:off x="6357137" y="2180182"/>
                <a:ext cx="350552" cy="968114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0431438F-C0FF-4F7C-AEE5-735F6EDDEFD0}"/>
                  </a:ext>
                </a:extLst>
              </p:cNvPr>
              <p:cNvSpPr/>
              <p:nvPr/>
            </p:nvSpPr>
            <p:spPr>
              <a:xfrm>
                <a:off x="7383612" y="1970933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A3C0034F-8405-46B4-8E60-4B7E1AD28C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19627" y="2068349"/>
                <a:ext cx="801026" cy="148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B4F4B041-69D5-44EA-9C31-42F24A6FD2C5}"/>
                  </a:ext>
                </a:extLst>
              </p:cNvPr>
              <p:cNvCxnSpPr>
                <a:cxnSpLocks/>
                <a:stCxn id="34" idx="5"/>
              </p:cNvCxnSpPr>
              <p:nvPr/>
            </p:nvCxnSpPr>
            <p:spPr>
              <a:xfrm>
                <a:off x="7605102" y="2206923"/>
                <a:ext cx="499338" cy="913753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B47C8F68-E0F4-4FA6-9F53-98527C0DF035}"/>
                  </a:ext>
                </a:extLst>
              </p:cNvPr>
              <p:cNvCxnSpPr>
                <a:cxnSpLocks/>
                <a:stCxn id="25" idx="3"/>
              </p:cNvCxnSpPr>
              <p:nvPr/>
            </p:nvCxnSpPr>
            <p:spPr>
              <a:xfrm flipH="1">
                <a:off x="8038121" y="2834541"/>
                <a:ext cx="696976" cy="249636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E0ED515B-1420-4049-9958-B2F25ABD86C0}"/>
                  </a:ext>
                </a:extLst>
              </p:cNvPr>
              <p:cNvSpPr/>
              <p:nvPr/>
            </p:nvSpPr>
            <p:spPr>
              <a:xfrm>
                <a:off x="9289750" y="2471036"/>
                <a:ext cx="259492" cy="276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7097DB2E-EB72-44DF-832D-7CD24E4C1C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26841" y="2524948"/>
                <a:ext cx="696976" cy="249636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FC64F43-C002-4F18-81CA-63BCBF412321}"/>
                </a:ext>
              </a:extLst>
            </p:cNvPr>
            <p:cNvGrpSpPr/>
            <p:nvPr/>
          </p:nvGrpSpPr>
          <p:grpSpPr>
            <a:xfrm>
              <a:off x="2645398" y="2735163"/>
              <a:ext cx="1662600" cy="1105317"/>
              <a:chOff x="1526240" y="828882"/>
              <a:chExt cx="8124385" cy="5401193"/>
            </a:xfrm>
          </p:grpSpPr>
          <p:pic>
            <p:nvPicPr>
              <p:cNvPr id="46" name="Picture 45" descr="A close up of a map&#10;&#10;Description automatically generated">
                <a:extLst>
                  <a:ext uri="{FF2B5EF4-FFF2-40B4-BE49-F238E27FC236}">
                    <a16:creationId xmlns:a16="http://schemas.microsoft.com/office/drawing/2014/main" id="{2E41A94D-B76F-44D4-A161-EFB6AF4A1A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6240" y="828882"/>
                <a:ext cx="8124385" cy="5401193"/>
              </a:xfrm>
              <a:prstGeom prst="rect">
                <a:avLst/>
              </a:prstGeom>
            </p:spPr>
          </p:pic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D1A7753E-0BBF-406A-96BA-17C0522BC25E}"/>
                  </a:ext>
                </a:extLst>
              </p:cNvPr>
              <p:cNvSpPr/>
              <p:nvPr/>
            </p:nvSpPr>
            <p:spPr>
              <a:xfrm>
                <a:off x="3373394" y="1149178"/>
                <a:ext cx="799069" cy="4232190"/>
              </a:xfrm>
              <a:prstGeom prst="rect">
                <a:avLst/>
              </a:prstGeom>
              <a:solidFill>
                <a:srgbClr val="C00000">
                  <a:alpha val="2902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18D0F235-C2F8-4783-AB47-F4ABA3DA24D0}"/>
                  </a:ext>
                </a:extLst>
              </p:cNvPr>
              <p:cNvSpPr/>
              <p:nvPr/>
            </p:nvSpPr>
            <p:spPr>
              <a:xfrm>
                <a:off x="4518456" y="1149178"/>
                <a:ext cx="702094" cy="4232190"/>
              </a:xfrm>
              <a:prstGeom prst="rect">
                <a:avLst/>
              </a:prstGeom>
              <a:solidFill>
                <a:srgbClr val="C00000">
                  <a:alpha val="2902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32B3228-7EBC-4EEA-BE72-D28A67C8D69B}"/>
                  </a:ext>
                </a:extLst>
              </p:cNvPr>
              <p:cNvSpPr/>
              <p:nvPr/>
            </p:nvSpPr>
            <p:spPr>
              <a:xfrm>
                <a:off x="5520289" y="1149178"/>
                <a:ext cx="256673" cy="4232190"/>
              </a:xfrm>
              <a:prstGeom prst="rect">
                <a:avLst/>
              </a:prstGeom>
              <a:solidFill>
                <a:srgbClr val="C00000">
                  <a:alpha val="2902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E6120756-555B-4108-8DCB-DD0F550992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891" y="3931022"/>
            <a:ext cx="3295348" cy="2214062"/>
          </a:xfrm>
          <a:prstGeom prst="rect">
            <a:avLst/>
          </a:prstGeom>
        </p:spPr>
      </p:pic>
      <p:pic>
        <p:nvPicPr>
          <p:cNvPr id="14" name="Graphic 13" descr="Close outline">
            <a:extLst>
              <a:ext uri="{FF2B5EF4-FFF2-40B4-BE49-F238E27FC236}">
                <a16:creationId xmlns:a16="http://schemas.microsoft.com/office/drawing/2014/main" id="{A17A4001-FFA5-410A-8988-B515F759A7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26439" y="5085062"/>
            <a:ext cx="1060021" cy="1060021"/>
          </a:xfrm>
          <a:prstGeom prst="rect">
            <a:avLst/>
          </a:prstGeom>
        </p:spPr>
      </p:pic>
      <p:pic>
        <p:nvPicPr>
          <p:cNvPr id="58" name="Graphic 57" descr="Question mark outline">
            <a:extLst>
              <a:ext uri="{FF2B5EF4-FFF2-40B4-BE49-F238E27FC236}">
                <a16:creationId xmlns:a16="http://schemas.microsoft.com/office/drawing/2014/main" id="{39DC4151-F777-4880-9E55-F3D0804915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335324" y="5063263"/>
            <a:ext cx="1060021" cy="1060021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A35544BC-B308-4D40-9567-85DB5B9E9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99" y="1445611"/>
            <a:ext cx="3295348" cy="2214062"/>
          </a:xfrm>
          <a:prstGeom prst="rect">
            <a:avLst/>
          </a:prstGeom>
        </p:spPr>
      </p:pic>
      <p:pic>
        <p:nvPicPr>
          <p:cNvPr id="56" name="Graphic 55" descr="Checkmark outline">
            <a:extLst>
              <a:ext uri="{FF2B5EF4-FFF2-40B4-BE49-F238E27FC236}">
                <a16:creationId xmlns:a16="http://schemas.microsoft.com/office/drawing/2014/main" id="{930511E6-AABA-4A0D-A966-C1AF4C9C97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964119" y="2599652"/>
            <a:ext cx="1060021" cy="1060021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9EAF2654-22EF-4D10-9FE7-13843E84B797}"/>
              </a:ext>
            </a:extLst>
          </p:cNvPr>
          <p:cNvGrpSpPr/>
          <p:nvPr/>
        </p:nvGrpSpPr>
        <p:grpSpPr>
          <a:xfrm>
            <a:off x="6233214" y="1445611"/>
            <a:ext cx="3109729" cy="1823483"/>
            <a:chOff x="1934836" y="2028416"/>
            <a:chExt cx="3109729" cy="1823483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E4CB2E6-2977-43CF-B08A-D51EF2D517FF}"/>
                </a:ext>
              </a:extLst>
            </p:cNvPr>
            <p:cNvSpPr/>
            <p:nvPr/>
          </p:nvSpPr>
          <p:spPr>
            <a:xfrm>
              <a:off x="2122998" y="2679590"/>
              <a:ext cx="365760" cy="100095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Trapezoid 66">
              <a:extLst>
                <a:ext uri="{FF2B5EF4-FFF2-40B4-BE49-F238E27FC236}">
                  <a16:creationId xmlns:a16="http://schemas.microsoft.com/office/drawing/2014/main" id="{D3A8BDC9-FB42-4463-B40C-F0FBF199D207}"/>
                </a:ext>
              </a:extLst>
            </p:cNvPr>
            <p:cNvSpPr/>
            <p:nvPr/>
          </p:nvSpPr>
          <p:spPr>
            <a:xfrm>
              <a:off x="2071652" y="3685888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Trapezoid 67">
              <a:extLst>
                <a:ext uri="{FF2B5EF4-FFF2-40B4-BE49-F238E27FC236}">
                  <a16:creationId xmlns:a16="http://schemas.microsoft.com/office/drawing/2014/main" id="{3C7A16C0-556E-4A56-9C6B-8B887A55A4BE}"/>
                </a:ext>
              </a:extLst>
            </p:cNvPr>
            <p:cNvSpPr/>
            <p:nvPr/>
          </p:nvSpPr>
          <p:spPr>
            <a:xfrm rot="10800000">
              <a:off x="2071652" y="2507718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B885AA3-ACC1-42F9-A4CC-49878B05EEBF}"/>
                </a:ext>
              </a:extLst>
            </p:cNvPr>
            <p:cNvSpPr/>
            <p:nvPr/>
          </p:nvSpPr>
          <p:spPr>
            <a:xfrm>
              <a:off x="2745298" y="2679590"/>
              <a:ext cx="365760" cy="1000950"/>
            </a:xfrm>
            <a:prstGeom prst="rect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Trapezoid 69">
              <a:extLst>
                <a:ext uri="{FF2B5EF4-FFF2-40B4-BE49-F238E27FC236}">
                  <a16:creationId xmlns:a16="http://schemas.microsoft.com/office/drawing/2014/main" id="{0DAAF240-FB4F-4731-933F-7F2305C78254}"/>
                </a:ext>
              </a:extLst>
            </p:cNvPr>
            <p:cNvSpPr/>
            <p:nvPr/>
          </p:nvSpPr>
          <p:spPr>
            <a:xfrm>
              <a:off x="2693952" y="3685251"/>
              <a:ext cx="468451" cy="166011"/>
            </a:xfrm>
            <a:prstGeom prst="trapezoid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Trapezoid 70">
              <a:extLst>
                <a:ext uri="{FF2B5EF4-FFF2-40B4-BE49-F238E27FC236}">
                  <a16:creationId xmlns:a16="http://schemas.microsoft.com/office/drawing/2014/main" id="{19908AE4-3693-4F29-8E2C-3EB385CC9A5D}"/>
                </a:ext>
              </a:extLst>
            </p:cNvPr>
            <p:cNvSpPr/>
            <p:nvPr/>
          </p:nvSpPr>
          <p:spPr>
            <a:xfrm rot="10800000">
              <a:off x="2693952" y="2507718"/>
              <a:ext cx="468451" cy="166011"/>
            </a:xfrm>
            <a:prstGeom prst="trapezoid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15A5CA1-97B9-484E-8201-F22483C7CF6E}"/>
                </a:ext>
              </a:extLst>
            </p:cNvPr>
            <p:cNvSpPr/>
            <p:nvPr/>
          </p:nvSpPr>
          <p:spPr>
            <a:xfrm>
              <a:off x="3367155" y="2679590"/>
              <a:ext cx="365760" cy="1000950"/>
            </a:xfrm>
            <a:prstGeom prst="rect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Trapezoid 72">
              <a:extLst>
                <a:ext uri="{FF2B5EF4-FFF2-40B4-BE49-F238E27FC236}">
                  <a16:creationId xmlns:a16="http://schemas.microsoft.com/office/drawing/2014/main" id="{DF32CB50-3B98-4C83-A2E9-E75EB3E67524}"/>
                </a:ext>
              </a:extLst>
            </p:cNvPr>
            <p:cNvSpPr/>
            <p:nvPr/>
          </p:nvSpPr>
          <p:spPr>
            <a:xfrm>
              <a:off x="3315809" y="3685251"/>
              <a:ext cx="468451" cy="166011"/>
            </a:xfrm>
            <a:prstGeom prst="trapezoid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Trapezoid 73">
              <a:extLst>
                <a:ext uri="{FF2B5EF4-FFF2-40B4-BE49-F238E27FC236}">
                  <a16:creationId xmlns:a16="http://schemas.microsoft.com/office/drawing/2014/main" id="{13E3B69A-647E-49B3-BB52-43D89F0459E6}"/>
                </a:ext>
              </a:extLst>
            </p:cNvPr>
            <p:cNvSpPr/>
            <p:nvPr/>
          </p:nvSpPr>
          <p:spPr>
            <a:xfrm rot="10800000">
              <a:off x="3315809" y="2507718"/>
              <a:ext cx="468451" cy="166011"/>
            </a:xfrm>
            <a:prstGeom prst="trapezoid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538EEDF-8658-4D16-8FD5-18EBB780F4F8}"/>
                </a:ext>
              </a:extLst>
            </p:cNvPr>
            <p:cNvSpPr/>
            <p:nvPr/>
          </p:nvSpPr>
          <p:spPr>
            <a:xfrm>
              <a:off x="3937665" y="2679590"/>
              <a:ext cx="365760" cy="1000950"/>
            </a:xfrm>
            <a:prstGeom prst="rect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Trapezoid 75">
              <a:extLst>
                <a:ext uri="{FF2B5EF4-FFF2-40B4-BE49-F238E27FC236}">
                  <a16:creationId xmlns:a16="http://schemas.microsoft.com/office/drawing/2014/main" id="{00D60009-7C51-4F59-A537-F532FEDF5073}"/>
                </a:ext>
              </a:extLst>
            </p:cNvPr>
            <p:cNvSpPr/>
            <p:nvPr/>
          </p:nvSpPr>
          <p:spPr>
            <a:xfrm>
              <a:off x="3886319" y="3685251"/>
              <a:ext cx="468451" cy="166011"/>
            </a:xfrm>
            <a:prstGeom prst="trapezoid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Trapezoid 76">
              <a:extLst>
                <a:ext uri="{FF2B5EF4-FFF2-40B4-BE49-F238E27FC236}">
                  <a16:creationId xmlns:a16="http://schemas.microsoft.com/office/drawing/2014/main" id="{BA76D223-681C-40A2-8C7C-959DC9187AB8}"/>
                </a:ext>
              </a:extLst>
            </p:cNvPr>
            <p:cNvSpPr/>
            <p:nvPr/>
          </p:nvSpPr>
          <p:spPr>
            <a:xfrm rot="10800000">
              <a:off x="3886319" y="2507718"/>
              <a:ext cx="468451" cy="166011"/>
            </a:xfrm>
            <a:prstGeom prst="trapezoid">
              <a:avLst/>
            </a:prstGeom>
            <a:pattFill prst="dkDnDiag">
              <a:fgClr>
                <a:schemeClr val="tx1"/>
              </a:fgClr>
              <a:bgClr>
                <a:schemeClr val="tx1">
                  <a:lumMod val="85000"/>
                </a:schemeClr>
              </a:bgClr>
            </a:pattFill>
            <a:ln w="63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B7E0C93A-73F5-49B0-A425-C52912490E03}"/>
                </a:ext>
              </a:extLst>
            </p:cNvPr>
            <p:cNvSpPr/>
            <p:nvPr/>
          </p:nvSpPr>
          <p:spPr>
            <a:xfrm>
              <a:off x="4559520" y="2679590"/>
              <a:ext cx="365760" cy="100095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Trapezoid 78">
              <a:extLst>
                <a:ext uri="{FF2B5EF4-FFF2-40B4-BE49-F238E27FC236}">
                  <a16:creationId xmlns:a16="http://schemas.microsoft.com/office/drawing/2014/main" id="{0F9AD231-F749-4244-923A-2659986B2819}"/>
                </a:ext>
              </a:extLst>
            </p:cNvPr>
            <p:cNvSpPr/>
            <p:nvPr/>
          </p:nvSpPr>
          <p:spPr>
            <a:xfrm>
              <a:off x="4508174" y="3685251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Trapezoid 79">
              <a:extLst>
                <a:ext uri="{FF2B5EF4-FFF2-40B4-BE49-F238E27FC236}">
                  <a16:creationId xmlns:a16="http://schemas.microsoft.com/office/drawing/2014/main" id="{51F07F2F-DA16-41D5-8B6D-92E263A8ABAA}"/>
                </a:ext>
              </a:extLst>
            </p:cNvPr>
            <p:cNvSpPr/>
            <p:nvPr/>
          </p:nvSpPr>
          <p:spPr>
            <a:xfrm rot="10800000">
              <a:off x="4508174" y="2507718"/>
              <a:ext cx="468451" cy="166011"/>
            </a:xfrm>
            <a:prstGeom prst="trapezoid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3F03D935-95B4-43C7-A3F5-6EB62CD5A3F9}"/>
                </a:ext>
              </a:extLst>
            </p:cNvPr>
            <p:cNvSpPr/>
            <p:nvPr/>
          </p:nvSpPr>
          <p:spPr>
            <a:xfrm>
              <a:off x="2071651" y="2028416"/>
              <a:ext cx="2904974" cy="473442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</a:rPr>
                <a:t> </a:t>
              </a:r>
            </a:p>
          </p:txBody>
        </p:sp>
        <p:pic>
          <p:nvPicPr>
            <p:cNvPr id="82" name="Graphic 81" descr="Thermometer outline">
              <a:extLst>
                <a:ext uri="{FF2B5EF4-FFF2-40B4-BE49-F238E27FC236}">
                  <a16:creationId xmlns:a16="http://schemas.microsoft.com/office/drawing/2014/main" id="{8FFAE721-1181-43FB-B38B-7479758FA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934836" y="2787650"/>
              <a:ext cx="742528" cy="742528"/>
            </a:xfrm>
            <a:prstGeom prst="rect">
              <a:avLst/>
            </a:prstGeom>
          </p:spPr>
        </p:pic>
        <p:pic>
          <p:nvPicPr>
            <p:cNvPr id="83" name="Graphic 82" descr="Water outline">
              <a:extLst>
                <a:ext uri="{FF2B5EF4-FFF2-40B4-BE49-F238E27FC236}">
                  <a16:creationId xmlns:a16="http://schemas.microsoft.com/office/drawing/2014/main" id="{F051B0E9-6E2F-4D6C-997B-E33F512B3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465633" y="2921904"/>
              <a:ext cx="578932" cy="578932"/>
            </a:xfrm>
            <a:prstGeom prst="rect">
              <a:avLst/>
            </a:prstGeom>
          </p:spPr>
        </p:pic>
      </p:grpSp>
      <p:pic>
        <p:nvPicPr>
          <p:cNvPr id="84" name="Graphic 83" descr="Close outline">
            <a:extLst>
              <a:ext uri="{FF2B5EF4-FFF2-40B4-BE49-F238E27FC236}">
                <a16:creationId xmlns:a16="http://schemas.microsoft.com/office/drawing/2014/main" id="{657BA58E-6B15-4768-9A1A-231A7BEB36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16772" y="2208436"/>
            <a:ext cx="1060021" cy="1060021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2C6B8FAF-5C01-4E99-8EE9-6CFAF29F1ED1}"/>
              </a:ext>
            </a:extLst>
          </p:cNvPr>
          <p:cNvSpPr/>
          <p:nvPr/>
        </p:nvSpPr>
        <p:spPr>
          <a:xfrm>
            <a:off x="362023" y="3986194"/>
            <a:ext cx="1420342" cy="361478"/>
          </a:xfrm>
          <a:prstGeom prst="rect">
            <a:avLst/>
          </a:prstGeom>
          <a:solidFill>
            <a:srgbClr val="C00000">
              <a:alpha val="17647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B948D46-9874-43F5-A7B0-575521395598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8" b="22618"/>
          <a:stretch/>
        </p:blipFill>
        <p:spPr>
          <a:xfrm>
            <a:off x="9899736" y="1105189"/>
            <a:ext cx="2211731" cy="2624129"/>
          </a:xfrm>
          <a:prstGeom prst="rect">
            <a:avLst/>
          </a:prstGeom>
        </p:spPr>
      </p:pic>
      <p:pic>
        <p:nvPicPr>
          <p:cNvPr id="87" name="Graphic 86" descr="Close outline">
            <a:extLst>
              <a:ext uri="{FF2B5EF4-FFF2-40B4-BE49-F238E27FC236}">
                <a16:creationId xmlns:a16="http://schemas.microsoft.com/office/drawing/2014/main" id="{57D72AA5-C799-494C-A6A5-472008498E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63122" y="4181498"/>
            <a:ext cx="1060021" cy="1060021"/>
          </a:xfrm>
          <a:prstGeom prst="rect">
            <a:avLst/>
          </a:prstGeom>
        </p:spPr>
      </p:pic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A5BDB0A4-2961-4EA6-8E8E-B3D49835D107}"/>
              </a:ext>
            </a:extLst>
          </p:cNvPr>
          <p:cNvSpPr/>
          <p:nvPr/>
        </p:nvSpPr>
        <p:spPr>
          <a:xfrm>
            <a:off x="9200054" y="3354959"/>
            <a:ext cx="1242408" cy="571387"/>
          </a:xfrm>
          <a:prstGeom prst="wedgeRoundRectCallout">
            <a:avLst>
              <a:gd name="adj1" fmla="val 45757"/>
              <a:gd name="adj2" fmla="val -9905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Come on, man.</a:t>
            </a:r>
          </a:p>
        </p:txBody>
      </p:sp>
      <p:sp>
        <p:nvSpPr>
          <p:cNvPr id="85" name="Footer Placeholder 3">
            <a:extLst>
              <a:ext uri="{FF2B5EF4-FFF2-40B4-BE49-F238E27FC236}">
                <a16:creationId xmlns:a16="http://schemas.microsoft.com/office/drawing/2014/main" id="{2880A08D-8AF0-4876-86BF-258F72F2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800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AD132-F68C-493A-9BBA-9C55F8892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32000" lvl="0" indent="-432000" defTabSz="914400" fontAlgn="base">
              <a:lnSpc>
                <a:spcPct val="107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lang="en-GB" dirty="0">
                <a:solidFill>
                  <a:schemeClr val="tx1"/>
                </a:solidFill>
              </a:rPr>
              <a:t>Climate Reanalyses are 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AAE8F-3F14-4326-8F76-054EFBD7B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43848"/>
            <a:ext cx="12192000" cy="5204552"/>
          </a:xfrm>
        </p:spPr>
        <p:txBody>
          <a:bodyPr/>
          <a:lstStyle/>
          <a:p>
            <a:pPr lvl="0">
              <a:buClr>
                <a:srgbClr val="1E5155">
                  <a:lumMod val="40000"/>
                  <a:lumOff val="60000"/>
                </a:srgbClr>
              </a:buClr>
              <a:buNone/>
            </a:pPr>
            <a:r>
              <a:rPr lang="en-GB" sz="600" b="1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DF5663-3E83-4E1D-BD92-2E4928D43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7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668F03-B02F-49DE-9CE5-36C6D3912257}"/>
              </a:ext>
            </a:extLst>
          </p:cNvPr>
          <p:cNvSpPr txBox="1"/>
          <p:nvPr/>
        </p:nvSpPr>
        <p:spPr>
          <a:xfrm>
            <a:off x="6095999" y="1043848"/>
            <a:ext cx="6096000" cy="5160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600" b="1" dirty="0">
              <a:solidFill>
                <a:prstClr val="black"/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Variables </a:t>
            </a: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offered by climate reanalyses: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e.g.: ERA5(-Land): ~83 variables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Covering all ECVs indexing important components of ecosystems such as: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Atmosphere</a:t>
            </a:r>
          </a:p>
          <a:p>
            <a:pPr marL="1257300" lvl="2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Soil properties</a:t>
            </a:r>
            <a:endParaRPr lang="en-GB" sz="2000" u="sng" dirty="0">
              <a:solidFill>
                <a:prstClr val="black">
                  <a:lumMod val="95000"/>
                  <a:lumOff val="5000"/>
                </a:prstClr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Resolution</a:t>
            </a: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: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Space: 9km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</a:rPr>
              <a:t>Time: hourly intervals</a:t>
            </a:r>
            <a:endParaRPr lang="en-GB" sz="2000" dirty="0">
              <a:solidFill>
                <a:prstClr val="black">
                  <a:lumMod val="95000"/>
                  <a:lumOff val="5000"/>
                </a:prstClr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b="1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Accuracy</a:t>
            </a: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:</a:t>
            </a:r>
          </a:p>
          <a:p>
            <a:pPr marL="800100" lvl="1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sz="2000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Good fit to nature due to data assimilation practices</a:t>
            </a:r>
          </a:p>
        </p:txBody>
      </p:sp>
      <p:pic>
        <p:nvPicPr>
          <p:cNvPr id="12" name="Picture 11" descr="A picture containing building, person&#10;&#10;Description automatically generated">
            <a:extLst>
              <a:ext uri="{FF2B5EF4-FFF2-40B4-BE49-F238E27FC236}">
                <a16:creationId xmlns:a16="http://schemas.microsoft.com/office/drawing/2014/main" id="{8C4C066C-C5EA-4ABB-89E2-36F75AB765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98"/>
          <a:stretch/>
        </p:blipFill>
        <p:spPr>
          <a:xfrm>
            <a:off x="345291" y="1436977"/>
            <a:ext cx="5393658" cy="4227947"/>
          </a:xfrm>
          <a:prstGeom prst="rect">
            <a:avLst/>
          </a:prstGeom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8C9B981-32F2-486C-88FB-724BB1615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59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FD480-86F6-432B-B54B-34A1912A8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isn’t everyone using reanalyses?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AD832-22A4-48CD-B008-2D8334F30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GB" sz="500" b="1" dirty="0">
                <a:solidFill>
                  <a:schemeClr val="bg1"/>
                </a:solidFill>
              </a:rPr>
              <a:t> </a:t>
            </a:r>
            <a:endParaRPr lang="en-DE" sz="1900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5F8577-7554-4D39-A71A-1CA08EDA3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8</a:t>
            </a:fld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93EDD2-C6EF-4DD3-820B-8F17E06103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70" y="1126330"/>
            <a:ext cx="2670933" cy="50475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4BE52F-E997-420B-9E72-976E1914A0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5306" y="1126329"/>
            <a:ext cx="2529706" cy="50475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DF7FD0A-0057-4E97-8F37-BF76F6D961B5}"/>
              </a:ext>
            </a:extLst>
          </p:cNvPr>
          <p:cNvSpPr txBox="1"/>
          <p:nvPr/>
        </p:nvSpPr>
        <p:spPr>
          <a:xfrm>
            <a:off x="52230" y="1043848"/>
            <a:ext cx="6096000" cy="5001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600" b="1" dirty="0">
              <a:solidFill>
                <a:prstClr val="black"/>
              </a:solidFill>
              <a:ea typeface="+mj-ea"/>
              <a:cs typeface="+mj-cs"/>
            </a:endParaRPr>
          </a:p>
          <a:p>
            <a:pPr lvl="0" algn="ctr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r>
              <a:rPr lang="en-GB" sz="2000" b="1" u="sng" dirty="0">
                <a:solidFill>
                  <a:prstClr val="black">
                    <a:lumMod val="95000"/>
                    <a:lumOff val="5000"/>
                  </a:prstClr>
                </a:solidFill>
                <a:ea typeface="+mj-ea"/>
                <a:cs typeface="+mj-cs"/>
              </a:rPr>
              <a:t>Data Retrieval</a:t>
            </a: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r>
              <a:rPr lang="en-DE" sz="1900" u="sng" dirty="0">
                <a:solidFill>
                  <a:prstClr val="black"/>
                </a:solidFill>
                <a:ea typeface="+mj-ea"/>
                <a:cs typeface="+mj-cs"/>
              </a:rPr>
              <a:t>Download Prerequisits</a:t>
            </a: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Tx/>
              <a:buChar char="-"/>
            </a:pPr>
            <a:r>
              <a:rPr lang="en-DE" sz="1900" dirty="0">
                <a:solidFill>
                  <a:prstClr val="black"/>
                </a:solidFill>
                <a:ea typeface="+mj-ea"/>
                <a:cs typeface="+mj-cs"/>
              </a:rPr>
              <a:t>CDS account &amp; API key (generated</a:t>
            </a:r>
            <a:r>
              <a:rPr lang="en-GB" sz="1900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1900" dirty="0">
                <a:solidFill>
                  <a:prstClr val="black"/>
                </a:solidFill>
                <a:ea typeface="+mj-ea"/>
                <a:cs typeface="+mj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DE" sz="1900" dirty="0">
                <a:solidFill>
                  <a:prstClr val="black"/>
                </a:solidFill>
                <a:ea typeface="+mj-ea"/>
                <a:cs typeface="+mj-cs"/>
              </a:rPr>
              <a:t>)</a:t>
            </a: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1100" kern="0" dirty="0">
              <a:solidFill>
                <a:prstClr val="black"/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r>
              <a:rPr lang="en-DE" sz="1900" u="sng" dirty="0">
                <a:solidFill>
                  <a:prstClr val="black"/>
                </a:solidFill>
                <a:latin typeface="Abadi Extra Light" panose="020B0204020104020204" pitchFamily="34" charset="0"/>
                <a:ea typeface="+mj-ea"/>
                <a:cs typeface="+mj-cs"/>
              </a:rPr>
              <a:t>ecmwfr</a:t>
            </a:r>
            <a:r>
              <a:rPr lang="en-DE" sz="1900" u="sng" dirty="0">
                <a:solidFill>
                  <a:prstClr val="black"/>
                </a:solidFill>
                <a:ea typeface="+mj-ea"/>
                <a:cs typeface="+mj-cs"/>
              </a:rPr>
              <a:t> package</a:t>
            </a: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Tx/>
              <a:buChar char="-"/>
            </a:pPr>
            <a:r>
              <a:rPr lang="en-DE" sz="1900" dirty="0">
                <a:solidFill>
                  <a:prstClr val="black"/>
                </a:solidFill>
                <a:ea typeface="+mj-ea"/>
                <a:cs typeface="+mj-cs"/>
              </a:rPr>
              <a:t>Very unintuitive download specification</a:t>
            </a: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Tx/>
              <a:buChar char="-"/>
            </a:pPr>
            <a:r>
              <a:rPr lang="en-DE" sz="1900" dirty="0">
                <a:solidFill>
                  <a:prstClr val="black"/>
                </a:solidFill>
                <a:ea typeface="+mj-ea"/>
                <a:cs typeface="+mj-cs"/>
              </a:rPr>
              <a:t>No processing of data</a:t>
            </a: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DE" sz="1100" dirty="0">
              <a:solidFill>
                <a:prstClr val="black"/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r>
              <a:rPr lang="en-GB" sz="1900" u="sng" dirty="0">
                <a:solidFill>
                  <a:prstClr val="black"/>
                </a:solidFill>
                <a:ea typeface="+mj-ea"/>
                <a:cs typeface="+mj-cs"/>
              </a:rPr>
              <a:t>User Needs:</a:t>
            </a:r>
            <a:endParaRPr lang="en-DE" sz="1900" u="sng" dirty="0">
              <a:solidFill>
                <a:prstClr val="black"/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Tx/>
              <a:buChar char="-"/>
            </a:pPr>
            <a:r>
              <a:rPr lang="en-DE" sz="1900" dirty="0">
                <a:solidFill>
                  <a:prstClr val="black"/>
                </a:solidFill>
                <a:ea typeface="+mj-ea"/>
                <a:cs typeface="+mj-cs"/>
              </a:rPr>
              <a:t>More intuitive </a:t>
            </a:r>
            <a:r>
              <a:rPr lang="en-GB" sz="1900" dirty="0">
                <a:solidFill>
                  <a:prstClr val="black"/>
                </a:solidFill>
                <a:ea typeface="+mj-ea"/>
                <a:cs typeface="+mj-cs"/>
              </a:rPr>
              <a:t>download </a:t>
            </a:r>
            <a:r>
              <a:rPr lang="en-DE" sz="1900" dirty="0">
                <a:solidFill>
                  <a:prstClr val="black"/>
                </a:solidFill>
                <a:ea typeface="+mj-ea"/>
                <a:cs typeface="+mj-cs"/>
              </a:rPr>
              <a:t>specification</a:t>
            </a: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Tx/>
              <a:buChar char="-"/>
            </a:pPr>
            <a:r>
              <a:rPr lang="en-GB" sz="1900" dirty="0">
                <a:solidFill>
                  <a:prstClr val="black"/>
                </a:solidFill>
                <a:ea typeface="+mj-ea"/>
                <a:cs typeface="+mj-cs"/>
              </a:rPr>
              <a:t>Spatial data limiting beyond extents</a:t>
            </a:r>
            <a:endParaRPr lang="en-DE" sz="1900" dirty="0">
              <a:solidFill>
                <a:prstClr val="black"/>
              </a:solidFill>
              <a:ea typeface="+mj-ea"/>
              <a:cs typeface="+mj-cs"/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Tx/>
              <a:buChar char="-"/>
            </a:pPr>
            <a:r>
              <a:rPr lang="en-DE" sz="1900" dirty="0">
                <a:solidFill>
                  <a:prstClr val="black"/>
                </a:solidFill>
                <a:ea typeface="+mj-ea"/>
                <a:cs typeface="+mj-cs"/>
              </a:rPr>
              <a:t>Aggregation </a:t>
            </a:r>
            <a:r>
              <a:rPr lang="en-GB" sz="1900" dirty="0">
                <a:solidFill>
                  <a:prstClr val="black"/>
                </a:solidFill>
                <a:ea typeface="+mj-ea"/>
                <a:cs typeface="+mj-cs"/>
              </a:rPr>
              <a:t>to</a:t>
            </a:r>
            <a:r>
              <a:rPr lang="en-DE" sz="1900" dirty="0">
                <a:solidFill>
                  <a:prstClr val="black"/>
                </a:solidFill>
                <a:ea typeface="+mj-ea"/>
                <a:cs typeface="+mj-cs"/>
              </a:rPr>
              <a:t> desired temporal resolutions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1385E6F-E72A-4616-B284-D9D17F8908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787" y="1725492"/>
            <a:ext cx="6024392" cy="38164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6335174-1CDB-4532-9BC5-611EF4519778}"/>
              </a:ext>
            </a:extLst>
          </p:cNvPr>
          <p:cNvSpPr txBox="1"/>
          <p:nvPr/>
        </p:nvSpPr>
        <p:spPr>
          <a:xfrm>
            <a:off x="6095999" y="1043848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600" b="1" dirty="0">
              <a:solidFill>
                <a:prstClr val="black"/>
              </a:solidFill>
            </a:endParaRPr>
          </a:p>
          <a:p>
            <a:pPr lvl="0" algn="ctr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r>
              <a:rPr lang="en-GB" sz="2000" b="1" u="sng" dirty="0">
                <a:solidFill>
                  <a:prstClr val="black">
                    <a:lumMod val="95000"/>
                    <a:lumOff val="5000"/>
                  </a:prstClr>
                </a:solidFill>
              </a:rPr>
              <a:t>Spatial Resolution</a:t>
            </a: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r>
              <a:rPr lang="en-GB" sz="1900" u="sng" dirty="0">
                <a:solidFill>
                  <a:prstClr val="black"/>
                </a:solidFill>
              </a:rPr>
              <a:t>User Demands:</a:t>
            </a:r>
            <a:endParaRPr lang="en-DE" sz="1900" u="sng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Tx/>
              <a:buChar char="-"/>
            </a:pPr>
            <a:r>
              <a:rPr lang="en-GB" sz="1900" dirty="0">
                <a:solidFill>
                  <a:prstClr val="black"/>
                </a:solidFill>
              </a:rPr>
              <a:t>1km resolution</a:t>
            </a:r>
            <a:endParaRPr lang="en-DE" sz="1900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1100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1100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1100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1100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GB" sz="1100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endParaRPr lang="en-DE" sz="1100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</a:pPr>
            <a:r>
              <a:rPr lang="en-GB" sz="1900" u="sng" dirty="0">
                <a:solidFill>
                  <a:prstClr val="black"/>
                </a:solidFill>
              </a:rPr>
              <a:t>Statistical Interpolation:</a:t>
            </a:r>
            <a:endParaRPr lang="en-DE" sz="1900" u="sng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Tx/>
              <a:buChar char="-"/>
            </a:pPr>
            <a:r>
              <a:rPr lang="en-GB" sz="1900" dirty="0">
                <a:solidFill>
                  <a:prstClr val="black"/>
                </a:solidFill>
              </a:rPr>
              <a:t>Let users define the resolutions they need</a:t>
            </a:r>
            <a:endParaRPr lang="en-DE" sz="1900" dirty="0">
              <a:solidFill>
                <a:prstClr val="black"/>
              </a:solidFill>
            </a:endParaRPr>
          </a:p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Tx/>
              <a:buChar char="-"/>
            </a:pPr>
            <a:r>
              <a:rPr lang="en-GB" sz="1900" dirty="0">
                <a:solidFill>
                  <a:prstClr val="black"/>
                </a:solidFill>
              </a:rPr>
              <a:t>Downscale reanalysis data from native resolutions on the user-end</a:t>
            </a:r>
            <a:endParaRPr lang="en-DE" sz="1900" dirty="0">
              <a:solidFill>
                <a:prstClr val="black"/>
              </a:solidFill>
            </a:endParaRPr>
          </a:p>
        </p:txBody>
      </p:sp>
      <p:sp useBgFill="1">
        <p:nvSpPr>
          <p:cNvPr id="16" name="TextBox 15">
            <a:extLst>
              <a:ext uri="{FF2B5EF4-FFF2-40B4-BE49-F238E27FC236}">
                <a16:creationId xmlns:a16="http://schemas.microsoft.com/office/drawing/2014/main" id="{F6136831-F83C-4A80-8D20-F58B976F8B16}"/>
              </a:ext>
            </a:extLst>
          </p:cNvPr>
          <p:cNvSpPr txBox="1"/>
          <p:nvPr/>
        </p:nvSpPr>
        <p:spPr>
          <a:xfrm>
            <a:off x="-1" y="2798174"/>
            <a:ext cx="12192001" cy="1292662"/>
          </a:xfrm>
          <a:prstGeom prst="rect">
            <a:avLst/>
          </a:prstGeom>
          <a:ln>
            <a:noFill/>
          </a:ln>
          <a:effectLst>
            <a:softEdge rad="63500"/>
          </a:effectLst>
        </p:spPr>
        <p:txBody>
          <a:bodyPr wrap="square" rtlCol="0">
            <a:spAutoFit/>
          </a:bodyPr>
          <a:lstStyle/>
          <a:p>
            <a:pPr algn="ctr"/>
            <a:endParaRPr lang="en-DE" sz="1200" dirty="0"/>
          </a:p>
          <a:p>
            <a:pPr algn="ctr"/>
            <a:endParaRPr lang="en-GB" sz="1000" dirty="0">
              <a:latin typeface="Abadi Extra Light" panose="020B0204020104020204" pitchFamily="34" charset="0"/>
            </a:endParaRPr>
          </a:p>
          <a:p>
            <a:pPr algn="ctr"/>
            <a:r>
              <a:rPr lang="en-DE" sz="3200" dirty="0">
                <a:latin typeface="Abadi Extra Light" panose="020B0204020104020204" pitchFamily="34" charset="0"/>
              </a:rPr>
              <a:t>KrigR</a:t>
            </a:r>
            <a:r>
              <a:rPr lang="en-DE" sz="3200" dirty="0"/>
              <a:t> </a:t>
            </a:r>
            <a:r>
              <a:rPr lang="en-GB" sz="3200" dirty="0"/>
              <a:t>provides a toolbox for all of this!</a:t>
            </a:r>
          </a:p>
          <a:p>
            <a:pPr algn="ctr"/>
            <a:endParaRPr lang="en-DE" sz="1000" dirty="0"/>
          </a:p>
          <a:p>
            <a:pPr algn="ctr"/>
            <a:endParaRPr lang="en-DE" sz="1400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6949BD9F-B271-4475-9A0F-A81A898A1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6312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FD480-86F6-432B-B54B-34A1912A8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R-internal Workflow – 3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AD832-22A4-48CD-B008-2D8334F30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9994"/>
            <a:ext cx="12191999" cy="5204552"/>
          </a:xfrm>
        </p:spPr>
        <p:txBody>
          <a:bodyPr/>
          <a:lstStyle/>
          <a:p>
            <a:pPr>
              <a:buNone/>
            </a:pPr>
            <a:r>
              <a:rPr lang="en-GB" dirty="0">
                <a:solidFill>
                  <a:schemeClr val="bg1"/>
                </a:solidFill>
              </a:rPr>
              <a:t> 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5F8577-7554-4D39-A71A-1CA08EDA3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0636F-CB63-44B5-9911-C87807F173EE}" type="slidenum">
              <a:rPr lang="en-GB" smtClean="0"/>
              <a:t>9</a:t>
            </a:fld>
            <a:endParaRPr lang="en-GB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69E2159-C861-4A18-8C36-C6FBA641F4DD}"/>
              </a:ext>
            </a:extLst>
          </p:cNvPr>
          <p:cNvCxnSpPr/>
          <p:nvPr/>
        </p:nvCxnSpPr>
        <p:spPr bwMode="auto">
          <a:xfrm>
            <a:off x="297074" y="3223925"/>
            <a:ext cx="9347050" cy="0"/>
          </a:xfrm>
          <a:prstGeom prst="line">
            <a:avLst/>
          </a:prstGeom>
          <a:ln w="15875" cap="rnd" cmpd="sng" algn="ctr">
            <a:solidFill>
              <a:schemeClr val="dk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D4818EBA-EA15-423A-8D8A-FF6B9E6757A9}"/>
              </a:ext>
            </a:extLst>
          </p:cNvPr>
          <p:cNvSpPr/>
          <p:nvPr/>
        </p:nvSpPr>
        <p:spPr>
          <a:xfrm rot="16200000">
            <a:off x="-543771" y="2040893"/>
            <a:ext cx="189493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DE" sz="1400" dirty="0">
                <a:solidFill>
                  <a:schemeClr val="bg1"/>
                </a:solidFill>
                <a:sym typeface="Wingdings" panose="05000000000000000000" pitchFamily="2" charset="2"/>
              </a:rPr>
              <a:t>Climate Data</a:t>
            </a:r>
            <a:endParaRPr lang="en-GB" sz="1400" dirty="0">
              <a:solidFill>
                <a:schemeClr val="bg1"/>
              </a:solidFill>
            </a:endParaRPr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5AD56791-3274-4C74-AC9E-9F2F95175EDC}"/>
              </a:ext>
            </a:extLst>
          </p:cNvPr>
          <p:cNvGrpSpPr/>
          <p:nvPr/>
        </p:nvGrpSpPr>
        <p:grpSpPr>
          <a:xfrm>
            <a:off x="633854" y="1247315"/>
            <a:ext cx="7620338" cy="1894935"/>
            <a:chOff x="633854" y="1247315"/>
            <a:chExt cx="7620338" cy="1894935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D0B9B87C-3199-49C4-A6FD-58D662AF4EF1}"/>
                </a:ext>
              </a:extLst>
            </p:cNvPr>
            <p:cNvGrpSpPr/>
            <p:nvPr/>
          </p:nvGrpSpPr>
          <p:grpSpPr>
            <a:xfrm>
              <a:off x="5572477" y="1427169"/>
              <a:ext cx="2681715" cy="1281852"/>
              <a:chOff x="611743" y="4689000"/>
              <a:chExt cx="1096189" cy="1073139"/>
            </a:xfrm>
            <a:solidFill>
              <a:schemeClr val="accent3">
                <a:lumMod val="40000"/>
                <a:lumOff val="60000"/>
              </a:schemeClr>
            </a:solidFill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59F9E717-B4FD-4D72-928B-1ABC3E4BF900}"/>
                  </a:ext>
                </a:extLst>
              </p:cNvPr>
              <p:cNvSpPr/>
              <p:nvPr/>
            </p:nvSpPr>
            <p:spPr>
              <a:xfrm>
                <a:off x="611743" y="4689000"/>
                <a:ext cx="1006189" cy="983139"/>
              </a:xfrm>
              <a:prstGeom prst="rect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16BF9FE-43E6-454D-A4BE-FB8B420C07CB}"/>
                  </a:ext>
                </a:extLst>
              </p:cNvPr>
              <p:cNvSpPr/>
              <p:nvPr/>
            </p:nvSpPr>
            <p:spPr>
              <a:xfrm>
                <a:off x="656743" y="4734000"/>
                <a:ext cx="1006189" cy="983139"/>
              </a:xfrm>
              <a:prstGeom prst="rect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4BA60C62-52D7-4511-BB8D-0538B7042055}"/>
                  </a:ext>
                </a:extLst>
              </p:cNvPr>
              <p:cNvSpPr/>
              <p:nvPr/>
            </p:nvSpPr>
            <p:spPr>
              <a:xfrm>
                <a:off x="701743" y="4779000"/>
                <a:ext cx="1006189" cy="983139"/>
              </a:xfrm>
              <a:prstGeom prst="rect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ACC7338E-1A8A-4A1F-BC6B-A8B1178CD300}"/>
                  </a:ext>
                </a:extLst>
              </p:cNvPr>
              <p:cNvSpPr txBox="1"/>
              <p:nvPr/>
            </p:nvSpPr>
            <p:spPr>
              <a:xfrm>
                <a:off x="745583" y="4890052"/>
                <a:ext cx="930524" cy="8502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DE" sz="2000" dirty="0"/>
                  <a:t>Era5(-Land) Data / Spatial product</a:t>
                </a:r>
                <a:endParaRPr lang="en-GB" sz="2000" dirty="0"/>
              </a:p>
            </p:txBody>
          </p:sp>
        </p:grp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9E2E291C-B3B6-42D4-911B-2847964AF780}"/>
                </a:ext>
              </a:extLst>
            </p:cNvPr>
            <p:cNvCxnSpPr/>
            <p:nvPr/>
          </p:nvCxnSpPr>
          <p:spPr bwMode="auto">
            <a:xfrm>
              <a:off x="4845571" y="2113721"/>
              <a:ext cx="725760" cy="0"/>
            </a:xfrm>
            <a:prstGeom prst="straightConnector1">
              <a:avLst/>
            </a:prstGeom>
            <a:ln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9B246209-158A-406B-9BA4-E019831B19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680"/>
            <a:stretch/>
          </p:blipFill>
          <p:spPr>
            <a:xfrm>
              <a:off x="633854" y="1247315"/>
              <a:ext cx="4478303" cy="1894935"/>
            </a:xfrm>
            <a:prstGeom prst="rect">
              <a:avLst/>
            </a:prstGeom>
          </p:spPr>
        </p:pic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4F2E4BEC-22DD-460F-8D58-EFAD20C09A3B}"/>
              </a:ext>
            </a:extLst>
          </p:cNvPr>
          <p:cNvSpPr/>
          <p:nvPr/>
        </p:nvSpPr>
        <p:spPr>
          <a:xfrm rot="16200000">
            <a:off x="-235511" y="4939530"/>
            <a:ext cx="133484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DE" sz="1400" dirty="0">
                <a:solidFill>
                  <a:schemeClr val="bg1"/>
                </a:solidFill>
                <a:sym typeface="Wingdings" panose="05000000000000000000" pitchFamily="2" charset="2"/>
              </a:rPr>
              <a:t>Kriging</a:t>
            </a:r>
            <a:endParaRPr lang="en-GB" sz="1400" dirty="0">
              <a:solidFill>
                <a:schemeClr val="bg1"/>
              </a:solidFill>
            </a:endParaRPr>
          </a:p>
        </p:txBody>
      </p: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B64B5B6-DAD5-4391-B344-62011768A1BB}"/>
              </a:ext>
            </a:extLst>
          </p:cNvPr>
          <p:cNvGrpSpPr/>
          <p:nvPr/>
        </p:nvGrpSpPr>
        <p:grpSpPr>
          <a:xfrm>
            <a:off x="633854" y="2709020"/>
            <a:ext cx="11064022" cy="3341570"/>
            <a:chOff x="633854" y="2709020"/>
            <a:chExt cx="11064022" cy="3341570"/>
          </a:xfrm>
        </p:grpSpPr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7695038E-B4F5-46C9-8E26-755934A583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711" b="38340"/>
            <a:stretch/>
          </p:blipFill>
          <p:spPr>
            <a:xfrm>
              <a:off x="633854" y="4425996"/>
              <a:ext cx="4478303" cy="1334844"/>
            </a:xfrm>
            <a:prstGeom prst="rect">
              <a:avLst/>
            </a:prstGeom>
          </p:spPr>
        </p:pic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5CA30177-5611-4319-B7DA-4354526BA1FF}"/>
                </a:ext>
              </a:extLst>
            </p:cNvPr>
            <p:cNvGrpSpPr/>
            <p:nvPr/>
          </p:nvGrpSpPr>
          <p:grpSpPr>
            <a:xfrm>
              <a:off x="5096966" y="2709020"/>
              <a:ext cx="6600910" cy="3341570"/>
              <a:chOff x="5096966" y="2709020"/>
              <a:chExt cx="6600910" cy="3341570"/>
            </a:xfrm>
          </p:grpSpPr>
          <p:cxnSp>
            <p:nvCxnSpPr>
              <p:cNvPr id="92" name="Elbow Connector 93">
                <a:extLst>
                  <a:ext uri="{FF2B5EF4-FFF2-40B4-BE49-F238E27FC236}">
                    <a16:creationId xmlns:a16="http://schemas.microsoft.com/office/drawing/2014/main" id="{18DB7F0A-4D94-4140-856B-96B5456F9E8C}"/>
                  </a:ext>
                </a:extLst>
              </p:cNvPr>
              <p:cNvCxnSpPr>
                <a:cxnSpLocks/>
                <a:stCxn id="76" idx="2"/>
              </p:cNvCxnSpPr>
              <p:nvPr/>
            </p:nvCxnSpPr>
            <p:spPr bwMode="auto">
              <a:xfrm rot="5400000">
                <a:off x="6392736" y="2869294"/>
                <a:ext cx="514868" cy="3103651"/>
              </a:xfrm>
              <a:prstGeom prst="bentConnector2">
                <a:avLst/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8AF1A52-2AE8-48C9-A18A-5EBBCD44D548}"/>
                  </a:ext>
                </a:extLst>
              </p:cNvPr>
              <p:cNvGrpSpPr/>
              <p:nvPr/>
            </p:nvGrpSpPr>
            <p:grpSpPr>
              <a:xfrm>
                <a:off x="5824243" y="4783808"/>
                <a:ext cx="2650133" cy="1266782"/>
                <a:chOff x="203993" y="4689000"/>
                <a:chExt cx="1083280" cy="1060523"/>
              </a:xfrm>
              <a:solidFill>
                <a:srgbClr val="FFC000"/>
              </a:solidFill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873E69CF-A91E-4A7B-A3B1-D39BBD70F614}"/>
                    </a:ext>
                  </a:extLst>
                </p:cNvPr>
                <p:cNvSpPr/>
                <p:nvPr/>
              </p:nvSpPr>
              <p:spPr>
                <a:xfrm>
                  <a:off x="203993" y="4689000"/>
                  <a:ext cx="993277" cy="97052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502873F7-B2F0-409C-B510-132E678B5DE8}"/>
                    </a:ext>
                  </a:extLst>
                </p:cNvPr>
                <p:cNvSpPr/>
                <p:nvPr/>
              </p:nvSpPr>
              <p:spPr>
                <a:xfrm>
                  <a:off x="248996" y="4734000"/>
                  <a:ext cx="993277" cy="97052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93EA2E4B-16B9-46CC-A1DB-8EEEE45FE65D}"/>
                    </a:ext>
                  </a:extLst>
                </p:cNvPr>
                <p:cNvSpPr/>
                <p:nvPr/>
              </p:nvSpPr>
              <p:spPr>
                <a:xfrm>
                  <a:off x="293996" y="4779000"/>
                  <a:ext cx="993277" cy="97052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08FB9B19-6C8C-46C9-83AB-87AC534FA084}"/>
                    </a:ext>
                  </a:extLst>
                </p:cNvPr>
                <p:cNvSpPr txBox="1"/>
                <p:nvPr/>
              </p:nvSpPr>
              <p:spPr>
                <a:xfrm>
                  <a:off x="337836" y="4918180"/>
                  <a:ext cx="918582" cy="59262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r>
                    <a:rPr lang="en-DE" sz="2000" dirty="0"/>
                    <a:t>Downscaled Product</a:t>
                  </a:r>
                  <a:endParaRPr lang="en-GB" sz="2000" dirty="0"/>
                </a:p>
              </p:txBody>
            </p:sp>
          </p:grpSp>
          <p:cxnSp>
            <p:nvCxnSpPr>
              <p:cNvPr id="94" name="Elbow Connector 86">
                <a:extLst>
                  <a:ext uri="{FF2B5EF4-FFF2-40B4-BE49-F238E27FC236}">
                    <a16:creationId xmlns:a16="http://schemas.microsoft.com/office/drawing/2014/main" id="{01AF5141-18EA-478F-9769-C09F6B49EFB0}"/>
                  </a:ext>
                </a:extLst>
              </p:cNvPr>
              <p:cNvCxnSpPr>
                <a:cxnSpLocks/>
                <a:stCxn id="86" idx="2"/>
                <a:endCxn id="72" idx="0"/>
              </p:cNvCxnSpPr>
              <p:nvPr/>
            </p:nvCxnSpPr>
            <p:spPr bwMode="auto">
              <a:xfrm rot="5400000">
                <a:off x="6233741" y="2565691"/>
                <a:ext cx="646353" cy="933012"/>
              </a:xfrm>
              <a:prstGeom prst="bentConnector3">
                <a:avLst/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Elbow Connector 87">
                <a:extLst>
                  <a:ext uri="{FF2B5EF4-FFF2-40B4-BE49-F238E27FC236}">
                    <a16:creationId xmlns:a16="http://schemas.microsoft.com/office/drawing/2014/main" id="{A6BE4366-0AFB-48D3-A3D4-023064B5BEC4}"/>
                  </a:ext>
                </a:extLst>
              </p:cNvPr>
              <p:cNvCxnSpPr>
                <a:cxnSpLocks/>
                <a:stCxn id="86" idx="2"/>
                <a:endCxn id="75" idx="0"/>
              </p:cNvCxnSpPr>
              <p:nvPr/>
            </p:nvCxnSpPr>
            <p:spPr bwMode="auto">
              <a:xfrm rot="16200000" flipH="1">
                <a:off x="7259886" y="2472558"/>
                <a:ext cx="646353" cy="1119278"/>
              </a:xfrm>
              <a:prstGeom prst="bentConnector3">
                <a:avLst>
                  <a:gd name="adj1" fmla="val 50000"/>
                </a:avLst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Elbow Connector 90">
                <a:extLst>
                  <a:ext uri="{FF2B5EF4-FFF2-40B4-BE49-F238E27FC236}">
                    <a16:creationId xmlns:a16="http://schemas.microsoft.com/office/drawing/2014/main" id="{8CE045E1-9029-442E-9F88-D1C2A6466D03}"/>
                  </a:ext>
                </a:extLst>
              </p:cNvPr>
              <p:cNvCxnSpPr>
                <a:cxnSpLocks/>
                <a:stCxn id="73" idx="2"/>
              </p:cNvCxnSpPr>
              <p:nvPr/>
            </p:nvCxnSpPr>
            <p:spPr bwMode="auto">
              <a:xfrm rot="5400000">
                <a:off x="5365172" y="3895478"/>
                <a:ext cx="516327" cy="1052740"/>
              </a:xfrm>
              <a:prstGeom prst="bentConnector2">
                <a:avLst/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Elbow Connector 97">
                <a:extLst>
                  <a:ext uri="{FF2B5EF4-FFF2-40B4-BE49-F238E27FC236}">
                    <a16:creationId xmlns:a16="http://schemas.microsoft.com/office/drawing/2014/main" id="{556E9667-82DF-484E-A837-6A1C908C4850}"/>
                  </a:ext>
                </a:extLst>
              </p:cNvPr>
              <p:cNvCxnSpPr>
                <a:cxnSpLocks/>
                <a:stCxn id="90" idx="3"/>
                <a:endCxn id="98" idx="1"/>
              </p:cNvCxnSpPr>
              <p:nvPr/>
            </p:nvCxnSpPr>
            <p:spPr bwMode="auto">
              <a:xfrm>
                <a:off x="5112156" y="5093418"/>
                <a:ext cx="712087" cy="270029"/>
              </a:xfrm>
              <a:prstGeom prst="bentConnector3">
                <a:avLst>
                  <a:gd name="adj1" fmla="val 50000"/>
                </a:avLst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0F2B5085-4209-43FC-9B5C-A665F3D078CD}"/>
                  </a:ext>
                </a:extLst>
              </p:cNvPr>
              <p:cNvSpPr/>
              <p:nvPr/>
            </p:nvSpPr>
            <p:spPr>
              <a:xfrm>
                <a:off x="9047743" y="4783808"/>
                <a:ext cx="2429950" cy="115927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BB7ED1F6-1412-4B78-8737-42DC5C1FF1DB}"/>
                  </a:ext>
                </a:extLst>
              </p:cNvPr>
              <p:cNvSpPr/>
              <p:nvPr/>
            </p:nvSpPr>
            <p:spPr>
              <a:xfrm>
                <a:off x="9157838" y="4837560"/>
                <a:ext cx="2429950" cy="115927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CECA5B55-8BA8-4D7A-9967-C7AFAF8F98A0}"/>
                  </a:ext>
                </a:extLst>
              </p:cNvPr>
              <p:cNvSpPr/>
              <p:nvPr/>
            </p:nvSpPr>
            <p:spPr>
              <a:xfrm>
                <a:off x="9267926" y="4891312"/>
                <a:ext cx="2429950" cy="115927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D2334091-65EE-4E5C-AFD7-DB7FD96D6667}"/>
                  </a:ext>
                </a:extLst>
              </p:cNvPr>
              <p:cNvSpPr txBox="1"/>
              <p:nvPr/>
            </p:nvSpPr>
            <p:spPr>
              <a:xfrm>
                <a:off x="9375176" y="5057561"/>
                <a:ext cx="224721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GB" sz="2000" dirty="0"/>
                  <a:t>Downscaling Standard Error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B767E7CC-BE71-4CA8-A6F6-51DB155C01DD}"/>
                  </a:ext>
                </a:extLst>
              </p:cNvPr>
              <p:cNvSpPr txBox="1"/>
              <p:nvPr/>
            </p:nvSpPr>
            <p:spPr>
              <a:xfrm>
                <a:off x="8471539" y="5119116"/>
                <a:ext cx="57620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</a:rPr>
                  <a:t>&amp;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B54973A9-C8D8-4DBF-B365-13D65ABE4048}"/>
              </a:ext>
            </a:extLst>
          </p:cNvPr>
          <p:cNvSpPr/>
          <p:nvPr/>
        </p:nvSpPr>
        <p:spPr>
          <a:xfrm rot="16200000">
            <a:off x="-151159" y="3616980"/>
            <a:ext cx="116889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DE" sz="1400" dirty="0">
                <a:solidFill>
                  <a:schemeClr val="bg1"/>
                </a:solidFill>
                <a:sym typeface="Wingdings" panose="05000000000000000000" pitchFamily="2" charset="2"/>
              </a:rPr>
              <a:t>Covariates</a:t>
            </a:r>
            <a:endParaRPr lang="en-GB" sz="1400" dirty="0">
              <a:solidFill>
                <a:schemeClr val="bg1"/>
              </a:solidFill>
            </a:endParaRPr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250C99F8-0E71-4253-AC99-C94C9D0CD510}"/>
              </a:ext>
            </a:extLst>
          </p:cNvPr>
          <p:cNvGrpSpPr/>
          <p:nvPr/>
        </p:nvGrpSpPr>
        <p:grpSpPr>
          <a:xfrm>
            <a:off x="633854" y="3343612"/>
            <a:ext cx="8405748" cy="843059"/>
            <a:chOff x="633854" y="3321526"/>
            <a:chExt cx="8405748" cy="843059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478130A1-5CD4-4208-9067-B2D2FB9293FA}"/>
                </a:ext>
              </a:extLst>
            </p:cNvPr>
            <p:cNvGrpSpPr/>
            <p:nvPr/>
          </p:nvGrpSpPr>
          <p:grpSpPr>
            <a:xfrm>
              <a:off x="633854" y="3321526"/>
              <a:ext cx="8405748" cy="843059"/>
              <a:chOff x="633854" y="3321526"/>
              <a:chExt cx="8405748" cy="843059"/>
            </a:xfrm>
          </p:grpSpPr>
          <p:pic>
            <p:nvPicPr>
              <p:cNvPr id="64" name="Picture 63">
                <a:extLst>
                  <a:ext uri="{FF2B5EF4-FFF2-40B4-BE49-F238E27FC236}">
                    <a16:creationId xmlns:a16="http://schemas.microsoft.com/office/drawing/2014/main" id="{0A696BAB-3CAD-4AB3-B416-0F29D4B461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8489" b="58911"/>
              <a:stretch/>
            </p:blipFill>
            <p:spPr>
              <a:xfrm>
                <a:off x="633854" y="3321526"/>
                <a:ext cx="4478303" cy="843059"/>
              </a:xfrm>
              <a:prstGeom prst="rect">
                <a:avLst/>
              </a:prstGeom>
            </p:spPr>
          </p:pic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F8611369-0AB6-456C-A400-7021D9D1010D}"/>
                  </a:ext>
                </a:extLst>
              </p:cNvPr>
              <p:cNvSpPr txBox="1"/>
              <p:nvPr/>
            </p:nvSpPr>
            <p:spPr>
              <a:xfrm>
                <a:off x="7046606" y="3527835"/>
                <a:ext cx="199940" cy="32474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DE" sz="2400" dirty="0">
                    <a:latin typeface="+mn-lt"/>
                  </a:rPr>
                  <a:t>&amp;</a:t>
                </a:r>
                <a:endParaRPr lang="en-US" sz="2400" dirty="0">
                  <a:latin typeface="+mn-lt"/>
                </a:endParaRPr>
              </a:p>
            </p:txBody>
          </p: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1F7AB714-D496-4067-8BE1-4A0530457C3D}"/>
                  </a:ext>
                </a:extLst>
              </p:cNvPr>
              <p:cNvGrpSpPr/>
              <p:nvPr/>
            </p:nvGrpSpPr>
            <p:grpSpPr>
              <a:xfrm>
                <a:off x="7364387" y="3333288"/>
                <a:ext cx="1675215" cy="808311"/>
                <a:chOff x="656743" y="4734000"/>
                <a:chExt cx="1271372" cy="1307080"/>
              </a:xfrm>
            </p:grpSpPr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0DE9E7E0-7EE6-490D-8C05-A6AEF67F3365}"/>
                    </a:ext>
                  </a:extLst>
                </p:cNvPr>
                <p:cNvSpPr/>
                <p:nvPr/>
              </p:nvSpPr>
              <p:spPr>
                <a:xfrm>
                  <a:off x="656743" y="4734000"/>
                  <a:ext cx="1181372" cy="1154309"/>
                </a:xfrm>
                <a:prstGeom prst="rect">
                  <a:avLst/>
                </a:prstGeom>
                <a:solidFill>
                  <a:schemeClr val="bg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38AEE529-1AFA-4D3E-8E08-93D2AFC9F33B}"/>
                    </a:ext>
                  </a:extLst>
                </p:cNvPr>
                <p:cNvSpPr/>
                <p:nvPr/>
              </p:nvSpPr>
              <p:spPr>
                <a:xfrm>
                  <a:off x="701743" y="4886771"/>
                  <a:ext cx="1181372" cy="1154309"/>
                </a:xfrm>
                <a:prstGeom prst="rect">
                  <a:avLst/>
                </a:prstGeom>
                <a:solidFill>
                  <a:schemeClr val="bg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85A17B8C-6DB3-4618-908C-DDE365597CF6}"/>
                    </a:ext>
                  </a:extLst>
                </p:cNvPr>
                <p:cNvSpPr txBox="1"/>
                <p:nvPr/>
              </p:nvSpPr>
              <p:spPr>
                <a:xfrm>
                  <a:off x="668115" y="5067051"/>
                  <a:ext cx="1260000" cy="6909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r>
                    <a:rPr lang="de-DE" sz="1200" dirty="0" err="1"/>
                    <a:t>Covariates</a:t>
                  </a:r>
                  <a:r>
                    <a:rPr lang="de-DE" sz="1200" dirty="0"/>
                    <a:t> </a:t>
                  </a:r>
                  <a:endParaRPr lang="en-DE" sz="1200" dirty="0"/>
                </a:p>
                <a:p>
                  <a:pPr algn="ctr">
                    <a:lnSpc>
                      <a:spcPct val="100000"/>
                    </a:lnSpc>
                  </a:pPr>
                  <a:r>
                    <a:rPr lang="de-DE" sz="1200" dirty="0"/>
                    <a:t>(</a:t>
                  </a:r>
                  <a:r>
                    <a:rPr lang="en-DE" sz="1200" dirty="0"/>
                    <a:t>Target </a:t>
                  </a:r>
                  <a:r>
                    <a:rPr lang="de-DE" sz="1200" dirty="0"/>
                    <a:t>Resolution)</a:t>
                  </a:r>
                  <a:endParaRPr lang="en-GB" sz="1200" dirty="0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1BC708AE-84AE-4156-B873-0999071D3100}"/>
                  </a:ext>
                </a:extLst>
              </p:cNvPr>
              <p:cNvGrpSpPr/>
              <p:nvPr/>
            </p:nvGrpSpPr>
            <p:grpSpPr>
              <a:xfrm>
                <a:off x="5312097" y="3333288"/>
                <a:ext cx="1675215" cy="808311"/>
                <a:chOff x="656743" y="4734000"/>
                <a:chExt cx="1271372" cy="1307080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BECB608D-F1C4-49B5-9064-4BC848E2AE42}"/>
                    </a:ext>
                  </a:extLst>
                </p:cNvPr>
                <p:cNvSpPr/>
                <p:nvPr/>
              </p:nvSpPr>
              <p:spPr>
                <a:xfrm>
                  <a:off x="656743" y="4734000"/>
                  <a:ext cx="1181372" cy="1154309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FC5FF335-3CD0-4F3A-BC99-AE6230282F25}"/>
                    </a:ext>
                  </a:extLst>
                </p:cNvPr>
                <p:cNvSpPr/>
                <p:nvPr/>
              </p:nvSpPr>
              <p:spPr>
                <a:xfrm>
                  <a:off x="701743" y="4886771"/>
                  <a:ext cx="1181372" cy="1154309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171CC35F-EBF8-4EC7-852B-582C99C1AEA4}"/>
                    </a:ext>
                  </a:extLst>
                </p:cNvPr>
                <p:cNvSpPr txBox="1"/>
                <p:nvPr/>
              </p:nvSpPr>
              <p:spPr>
                <a:xfrm>
                  <a:off x="668115" y="5078266"/>
                  <a:ext cx="1260000" cy="6909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r>
                    <a:rPr lang="de-DE" sz="1200" dirty="0" err="1"/>
                    <a:t>Covariates</a:t>
                  </a:r>
                  <a:r>
                    <a:rPr lang="de-DE" sz="1200" dirty="0"/>
                    <a:t> </a:t>
                  </a:r>
                  <a:endParaRPr lang="en-DE" sz="1200" dirty="0"/>
                </a:p>
                <a:p>
                  <a:pPr algn="ctr">
                    <a:lnSpc>
                      <a:spcPct val="100000"/>
                    </a:lnSpc>
                  </a:pPr>
                  <a:r>
                    <a:rPr lang="de-DE" sz="1200" dirty="0"/>
                    <a:t>(Training Resolution)</a:t>
                  </a:r>
                  <a:endParaRPr lang="en-GB" sz="1200" dirty="0"/>
                </a:p>
              </p:txBody>
            </p:sp>
          </p:grp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2A4059C5-F130-4641-B7BF-0FD0D20CE976}"/>
                  </a:ext>
                </a:extLst>
              </p:cNvPr>
              <p:cNvCxnSpPr/>
              <p:nvPr/>
            </p:nvCxnSpPr>
            <p:spPr bwMode="auto">
              <a:xfrm>
                <a:off x="5112157" y="3513299"/>
                <a:ext cx="199940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98DC7561-8969-4A95-A343-F80E4F747D25}"/>
                </a:ext>
              </a:extLst>
            </p:cNvPr>
            <p:cNvSpPr txBox="1"/>
            <p:nvPr/>
          </p:nvSpPr>
          <p:spPr>
            <a:xfrm>
              <a:off x="6928018" y="3516732"/>
              <a:ext cx="432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&amp;</a:t>
              </a:r>
              <a:endParaRPr lang="en-GB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622F231B-45D8-4E18-A304-FC9905000C2C}"/>
              </a:ext>
            </a:extLst>
          </p:cNvPr>
          <p:cNvCxnSpPr/>
          <p:nvPr/>
        </p:nvCxnSpPr>
        <p:spPr bwMode="auto">
          <a:xfrm>
            <a:off x="295229" y="4312760"/>
            <a:ext cx="9347050" cy="0"/>
          </a:xfrm>
          <a:prstGeom prst="line">
            <a:avLst/>
          </a:prstGeom>
          <a:ln w="15875" cap="rnd" cmpd="sng" algn="ctr">
            <a:solidFill>
              <a:schemeClr val="dk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" name="Footer Placeholder 3">
            <a:extLst>
              <a:ext uri="{FF2B5EF4-FFF2-40B4-BE49-F238E27FC236}">
                <a16:creationId xmlns:a16="http://schemas.microsoft.com/office/drawing/2014/main" id="{0DF14C8D-5E9C-4BB3-9C38-F3A433F65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65514" y="6337266"/>
            <a:ext cx="5185960" cy="369590"/>
          </a:xfrm>
        </p:spPr>
        <p:txBody>
          <a:bodyPr/>
          <a:lstStyle/>
          <a:p>
            <a:r>
              <a:rPr lang="en-US" dirty="0"/>
              <a:t>KrigR – Efficient Data Retrieval and Processing  using R | Erik Kusch &amp; Richard Davy</a:t>
            </a:r>
            <a:endParaRPr lang="en-GB" dirty="0"/>
          </a:p>
        </p:txBody>
      </p:sp>
      <p:pic>
        <p:nvPicPr>
          <p:cNvPr id="56" name="Picture 5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07D1CE0-D933-435A-8D85-12129DF649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795"/>
          <a:stretch/>
        </p:blipFill>
        <p:spPr>
          <a:xfrm>
            <a:off x="8369906" y="1243122"/>
            <a:ext cx="3683548" cy="150975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1579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</TotalTime>
  <Words>1623</Words>
  <Application>Microsoft Office PowerPoint</Application>
  <PresentationFormat>Widescreen</PresentationFormat>
  <Paragraphs>313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Adobe Song Std L</vt:lpstr>
      <vt:lpstr>Abadi Extra Light</vt:lpstr>
      <vt:lpstr>Adobe Devanagari</vt:lpstr>
      <vt:lpstr>Arial</vt:lpstr>
      <vt:lpstr>Calibri</vt:lpstr>
      <vt:lpstr>Cambria Math</vt:lpstr>
      <vt:lpstr>Century Gothic</vt:lpstr>
      <vt:lpstr>Corbel Light</vt:lpstr>
      <vt:lpstr>Wingdings</vt:lpstr>
      <vt:lpstr>Wingdings 3</vt:lpstr>
      <vt:lpstr>Ion</vt:lpstr>
      <vt:lpstr>Climate Data with the KrigR Pipeline</vt:lpstr>
      <vt:lpstr>Data Requirements for the 21st century</vt:lpstr>
      <vt:lpstr>Contemporary Data - Accuracy</vt:lpstr>
      <vt:lpstr>Contemporary Data – Temporal Resolution</vt:lpstr>
      <vt:lpstr>Contemporary Data – Variables</vt:lpstr>
      <vt:lpstr>The Holy Trinity &amp; Reformation Needs</vt:lpstr>
      <vt:lpstr>Climate Reanalyses are the Solution</vt:lpstr>
      <vt:lpstr>Why isn’t everyone using reanalyses?</vt:lpstr>
      <vt:lpstr>R-internal Workflow – 3 Steps</vt:lpstr>
      <vt:lpstr>Climate Data – The Function Call</vt:lpstr>
      <vt:lpstr>Climate Data – Shapefiles &amp; Locations</vt:lpstr>
      <vt:lpstr>Climate Data – Time-Series</vt:lpstr>
      <vt:lpstr>Climate Data – Efficient Downloads</vt:lpstr>
      <vt:lpstr>Climate Data – Consideration</vt:lpstr>
      <vt:lpstr>Covariates – The Function Call</vt:lpstr>
      <vt:lpstr>Kriging – The Function Call</vt:lpstr>
      <vt:lpstr>KrigR – Aggregate Uncertainty</vt:lpstr>
      <vt:lpstr>R-internal Workflow – 3 Steps</vt:lpstr>
      <vt:lpstr>Kriging Uncertainty</vt:lpstr>
      <vt:lpstr>Kriging Accuracy</vt:lpstr>
      <vt:lpstr>KrigR Products &amp; Legacy Data</vt:lpstr>
      <vt:lpstr>Using KrigR</vt:lpstr>
      <vt:lpstr>The Efficiency Of The KrigR Workflow</vt:lpstr>
      <vt:lpstr>The Road Ahead For KrigR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 Kusch</dc:creator>
  <cp:lastModifiedBy>Erik Kusch</cp:lastModifiedBy>
  <cp:revision>73</cp:revision>
  <dcterms:created xsi:type="dcterms:W3CDTF">2020-08-11T09:07:39Z</dcterms:created>
  <dcterms:modified xsi:type="dcterms:W3CDTF">2022-02-24T18:20:34Z</dcterms:modified>
</cp:coreProperties>
</file>

<file path=docProps/thumbnail.jpeg>
</file>